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37"/>
  </p:notesMasterIdLst>
  <p:handoutMasterIdLst>
    <p:handoutMasterId r:id="rId38"/>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ED0"/>
    <a:srgbClr val="6C9E60"/>
    <a:srgbClr val="FA0000"/>
    <a:srgbClr val="FBE7EE"/>
    <a:srgbClr val="2B1E8A"/>
    <a:srgbClr val="44C8F5"/>
    <a:srgbClr val="AFABAB"/>
    <a:srgbClr val="FFFFFF"/>
    <a:srgbClr val="CA483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2809" autoAdjust="0"/>
  </p:normalViewPr>
  <p:slideViewPr>
    <p:cSldViewPr snapToGrid="0" showGuides="1">
      <p:cViewPr varScale="1">
        <p:scale>
          <a:sx n="72" d="100"/>
          <a:sy n="72" d="100"/>
        </p:scale>
        <p:origin x="174"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i="0" dirty="0">
                    <a:solidFill>
                      <a:srgbClr val="000000"/>
                    </a:solidFill>
                    <a:effectLst/>
                    <a:latin typeface="Helvetica Neue"/>
                  </a:rPr>
                  <a:t>Testing for cancer =&gt; positive/negative</a:t>
                </a:r>
              </a:p>
              <a:p>
                <a:pPr marL="571500" indent="-571500">
                  <a:buFont typeface="Arial" panose="020B0604020202020204" pitchFamily="34" charset="0"/>
                  <a:buChar char="•"/>
                </a:pPr>
                <a:r>
                  <a:rPr lang="en-US" b="0" i="0" dirty="0">
                    <a:solidFill>
                      <a:srgbClr val="000000"/>
                    </a:solidFill>
                    <a:effectLst/>
                    <a:latin typeface="Helvetica Neue"/>
                  </a:rPr>
                  <a:t>The chance a person has cancer is</a:t>
                </a:r>
                <a:r>
                  <a:rPr lang="en-US" b="0" i="0" dirty="0">
                    <a:effectLst/>
                    <a:latin typeface="Helvetica Neue"/>
                  </a:rPr>
                  <a:t> 1%</a:t>
                </a:r>
              </a:p>
              <a:p>
                <a:pPr marL="571500" indent="-571500">
                  <a:buFont typeface="Arial" panose="020B0604020202020204" pitchFamily="34" charset="0"/>
                  <a:buChar char="•"/>
                </a:pPr>
                <a:r>
                  <a:rPr lang="en-US" b="0" i="0" dirty="0">
                    <a:solidFill>
                      <a:srgbClr val="000000"/>
                    </a:solidFill>
                    <a:effectLst/>
                    <a:latin typeface="Helvetica Neue"/>
                  </a:rPr>
                  <a:t>Test:</a:t>
                </a:r>
              </a:p>
              <a:p>
                <a:pPr marL="1257300" lvl="1" indent="-571500">
                  <a:buFont typeface="Arial" panose="020B0604020202020204" pitchFamily="34" charset="0"/>
                  <a:buChar char="•"/>
                </a:pPr>
                <a:r>
                  <a:rPr lang="en-US" dirty="0">
                    <a:solidFill>
                      <a:srgbClr val="000000"/>
                    </a:solidFill>
                    <a:latin typeface="Helvetica Neue"/>
                  </a:rPr>
                  <a:t>90% positive whenever person has cancer</a:t>
                </a:r>
              </a:p>
              <a:p>
                <a:pPr marL="1257300" lvl="1" indent="-571500">
                  <a:buFont typeface="Arial" panose="020B0604020202020204" pitchFamily="34" charset="0"/>
                  <a:buChar char="•"/>
                </a:pPr>
                <a:r>
                  <a:rPr lang="en-US" dirty="0">
                    <a:solidFill>
                      <a:srgbClr val="000000"/>
                    </a:solidFill>
                    <a:latin typeface="Helvetica Neue"/>
                  </a:rPr>
                  <a:t>90% negative whenever person doesn’t have cancer</a:t>
                </a:r>
                <a:endParaRPr lang="en-US" dirty="0">
                  <a:solidFill>
                    <a:srgbClr val="0000FF"/>
                  </a:solidFill>
                  <a:latin typeface="Helvetica Neue"/>
                </a:endParaRPr>
              </a:p>
              <a:p>
                <a:pPr marL="1257300" lvl="1" indent="-571500">
                  <a:buFont typeface="Arial" panose="020B0604020202020204" pitchFamily="34" charset="0"/>
                  <a:buChar char="•"/>
                </a:pPr>
                <a:endParaRPr lang="en-US" dirty="0"/>
              </a:p>
              <a:p>
                <a:r>
                  <a:rPr lang="en-US" dirty="0"/>
                  <a:t>Question:</a:t>
                </a:r>
              </a:p>
              <a:p>
                <a:r>
                  <a:rPr lang="en-US" dirty="0"/>
                  <a:t>What is the chance a person has cancer whenever the test is positive?</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𝑐𝑎𝑛𝑐𝑒𝑟</m:t>
                    </m:r>
                    <m:r>
                      <a:rPr lang="en-US" i="1" dirty="0" err="1" smtClean="0">
                        <a:latin typeface="Cambria Math" panose="02040503050406030204" pitchFamily="18" charset="0"/>
                      </a:rPr>
                      <m:t>|</m:t>
                    </m:r>
                    <m:r>
                      <a:rPr lang="en-US" i="1" dirty="0" err="1" smtClean="0">
                        <a:latin typeface="Cambria Math" panose="02040503050406030204" pitchFamily="18" charset="0"/>
                      </a:rPr>
                      <m:t>𝑝𝑜𝑠𝑖𝑡𝑖𝑣𝑒</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 posterior</a:t>
                </a:r>
              </a:p>
              <a:p>
                <a:endParaRPr lang="en-US" dirty="0"/>
              </a:p>
              <a:p>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𝑐𝑎𝑛𝑐𝑒𝑟</m:t>
                        </m:r>
                      </m:e>
                      <m:e>
                        <m:r>
                          <a:rPr lang="en-US" i="1" dirty="0" err="1" smtClean="0">
                            <a:latin typeface="Cambria Math" panose="02040503050406030204" pitchFamily="18" charset="0"/>
                          </a:rPr>
                          <m:t>𝑝𝑜𝑠𝑖𝑡𝑖𝑣𝑒</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𝑐𝑎𝑛𝑐𝑒𝑟</m:t>
                            </m:r>
                          </m:e>
                        </m:d>
                        <m:r>
                          <a:rPr lang="en-US" i="1" dirty="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e>
                            <m:r>
                              <a:rPr lang="en-US" b="0" i="1" dirty="0" smtClean="0">
                                <a:latin typeface="Cambria Math" panose="02040503050406030204" pitchFamily="18" charset="0"/>
                              </a:rPr>
                              <m:t>𝑐𝑎𝑛𝑐𝑒𝑟</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d>
                      </m:den>
                    </m:f>
                  </m:oMath>
                </a14:m>
                <a:r>
                  <a:rPr lang="en-US" dirty="0"/>
                  <a:t> </a:t>
                </a:r>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b="-2285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Example of likelihood calculation</a:t>
            </a:r>
          </a:p>
        </p:txBody>
      </p:sp>
    </p:spTree>
    <p:extLst>
      <p:ext uri="{BB962C8B-B14F-4D97-AF65-F5344CB8AC3E}">
        <p14:creationId xmlns:p14="http://schemas.microsoft.com/office/powerpoint/2010/main" val="170977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i="0" dirty="0">
                    <a:solidFill>
                      <a:srgbClr val="000000"/>
                    </a:solidFill>
                    <a:effectLst/>
                    <a:latin typeface="Helvetica Neue"/>
                  </a:rPr>
                  <a:t>Testing for cancer =&gt; positive/negative</a:t>
                </a:r>
              </a:p>
              <a:p>
                <a:pPr marL="571500" indent="-571500">
                  <a:buFont typeface="Arial" panose="020B0604020202020204" pitchFamily="34" charset="0"/>
                  <a:buChar char="•"/>
                </a:pPr>
                <a:r>
                  <a:rPr lang="en-US" b="0" i="0" dirty="0">
                    <a:solidFill>
                      <a:srgbClr val="000000"/>
                    </a:solidFill>
                    <a:effectLst/>
                    <a:latin typeface="Helvetica Neue"/>
                  </a:rPr>
                  <a:t>The chance a person has cancer is</a:t>
                </a:r>
                <a:r>
                  <a:rPr lang="en-US" b="0" i="0" dirty="0">
                    <a:effectLst/>
                    <a:latin typeface="Helvetica Neue"/>
                  </a:rPr>
                  <a:t> 1%</a:t>
                </a:r>
              </a:p>
              <a:p>
                <a:pPr marL="571500" indent="-571500">
                  <a:buFont typeface="Arial" panose="020B0604020202020204" pitchFamily="34" charset="0"/>
                  <a:buChar char="•"/>
                </a:pPr>
                <a:r>
                  <a:rPr lang="en-US" b="0" i="0" dirty="0">
                    <a:solidFill>
                      <a:srgbClr val="000000"/>
                    </a:solidFill>
                    <a:effectLst/>
                    <a:latin typeface="Helvetica Neue"/>
                  </a:rPr>
                  <a:t>Test:</a:t>
                </a:r>
              </a:p>
              <a:p>
                <a:pPr marL="1257300" lvl="1" indent="-571500">
                  <a:buFont typeface="Arial" panose="020B0604020202020204" pitchFamily="34" charset="0"/>
                  <a:buChar char="•"/>
                </a:pPr>
                <a:r>
                  <a:rPr lang="en-US" dirty="0">
                    <a:solidFill>
                      <a:srgbClr val="000000"/>
                    </a:solidFill>
                    <a:latin typeface="Helvetica Neue"/>
                  </a:rPr>
                  <a:t>90% positive whenever person has cancer</a:t>
                </a:r>
              </a:p>
              <a:p>
                <a:pPr marL="1257300" lvl="1" indent="-571500">
                  <a:buFont typeface="Arial" panose="020B0604020202020204" pitchFamily="34" charset="0"/>
                  <a:buChar char="•"/>
                </a:pPr>
                <a:r>
                  <a:rPr lang="en-US" dirty="0">
                    <a:solidFill>
                      <a:srgbClr val="000000"/>
                    </a:solidFill>
                    <a:latin typeface="Helvetica Neue"/>
                  </a:rPr>
                  <a:t>90% negative whenever person doesn’t have cancer</a:t>
                </a:r>
                <a:endParaRPr lang="en-US" dirty="0">
                  <a:solidFill>
                    <a:srgbClr val="0000FF"/>
                  </a:solidFill>
                  <a:latin typeface="Helvetica Neue"/>
                </a:endParaRPr>
              </a:p>
              <a:p>
                <a:endParaRPr lang="en-US" dirty="0"/>
              </a:p>
              <a:p>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𝑐𝑎𝑛𝑐𝑒𝑟</m:t>
                        </m:r>
                      </m:e>
                      <m:e>
                        <m:r>
                          <a:rPr lang="en-US" i="1" dirty="0" err="1" smtClean="0">
                            <a:latin typeface="Cambria Math" panose="02040503050406030204" pitchFamily="18" charset="0"/>
                          </a:rPr>
                          <m:t>𝑝𝑜𝑠𝑖𝑡𝑖𝑣𝑒</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𝑐𝑎𝑛𝑐𝑒𝑟</m:t>
                            </m:r>
                          </m:e>
                        </m:d>
                        <m:r>
                          <a:rPr lang="en-US" i="1" dirty="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e>
                            <m:r>
                              <a:rPr lang="en-US" b="0" i="1" dirty="0" smtClean="0">
                                <a:latin typeface="Cambria Math" panose="02040503050406030204" pitchFamily="18" charset="0"/>
                              </a:rPr>
                              <m:t>𝑐𝑎𝑛𝑐𝑒𝑟</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d>
                      </m:den>
                    </m:f>
                  </m:oMath>
                </a14:m>
                <a:r>
                  <a:rPr lang="en-US" dirty="0"/>
                  <a:t> </a:t>
                </a:r>
              </a:p>
              <a:p>
                <a:endParaRPr lang="en-US" dirty="0"/>
              </a:p>
              <a:p>
                <a:r>
                  <a:rPr lang="en-US" dirty="0"/>
                  <a:t>P(positive): the chance of a test to be positive in all people</a:t>
                </a:r>
              </a:p>
              <a:p>
                <a:pPr marL="571500" indent="-571500">
                  <a:buFont typeface="Symbol" panose="05050102010706020507" pitchFamily="18" charset="2"/>
                  <a:buChar char="Þ"/>
                </a:pPr>
                <a:r>
                  <a:rPr lang="en-US" dirty="0"/>
                  <a:t>1% has cancer, so test is 90% positive + 99% does not have cancer, so test is 10% positive </a:t>
                </a:r>
              </a:p>
              <a:p>
                <a:pPr marL="571500" indent="-571500">
                  <a:buFont typeface="Symbol" panose="05050102010706020507" pitchFamily="18" charset="2"/>
                  <a:buChar char="Þ"/>
                </a:pPr>
                <a:r>
                  <a:rPr lang="en-US" dirty="0"/>
                  <a:t>1%*90% + 99%*10% = 0,01*0,90 + 0,99*0,10 = 0,108</a:t>
                </a:r>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40" t="-2395" b="-364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Example of likelihood calculation</a:t>
            </a:r>
          </a:p>
        </p:txBody>
      </p:sp>
      <p:sp>
        <p:nvSpPr>
          <p:cNvPr id="5" name="Rectangle 4">
            <a:extLst>
              <a:ext uri="{FF2B5EF4-FFF2-40B4-BE49-F238E27FC236}">
                <a16:creationId xmlns:a16="http://schemas.microsoft.com/office/drawing/2014/main" id="{82762EA6-6DE9-405F-95B2-DFC8D20543B8}"/>
              </a:ext>
            </a:extLst>
          </p:cNvPr>
          <p:cNvSpPr/>
          <p:nvPr/>
        </p:nvSpPr>
        <p:spPr>
          <a:xfrm>
            <a:off x="8918713" y="2517913"/>
            <a:ext cx="702365" cy="503583"/>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FD697C4-AC2D-435E-BA74-70A53312C140}"/>
              </a:ext>
            </a:extLst>
          </p:cNvPr>
          <p:cNvCxnSpPr>
            <a:cxnSpLocks/>
          </p:cNvCxnSpPr>
          <p:nvPr/>
        </p:nvCxnSpPr>
        <p:spPr>
          <a:xfrm flipH="1">
            <a:off x="6506678" y="3021496"/>
            <a:ext cx="2412036" cy="282103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39F0A36-C676-4854-B6D0-387CC1FDCAAA}"/>
              </a:ext>
            </a:extLst>
          </p:cNvPr>
          <p:cNvSpPr/>
          <p:nvPr/>
        </p:nvSpPr>
        <p:spPr>
          <a:xfrm>
            <a:off x="2343927" y="3849756"/>
            <a:ext cx="1008873" cy="503583"/>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517B417-1517-4AC4-A85F-7849FD28C0DA}"/>
              </a:ext>
            </a:extLst>
          </p:cNvPr>
          <p:cNvCxnSpPr>
            <a:cxnSpLocks/>
          </p:cNvCxnSpPr>
          <p:nvPr/>
        </p:nvCxnSpPr>
        <p:spPr>
          <a:xfrm>
            <a:off x="3352800" y="4353339"/>
            <a:ext cx="4049027" cy="140256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i="0" dirty="0">
                    <a:solidFill>
                      <a:srgbClr val="000000"/>
                    </a:solidFill>
                    <a:effectLst/>
                    <a:latin typeface="Helvetica Neue"/>
                  </a:rPr>
                  <a:t>Testing for cancer =&gt; positive/negative</a:t>
                </a:r>
              </a:p>
              <a:p>
                <a:pPr marL="571500" indent="-571500">
                  <a:buFont typeface="Arial" panose="020B0604020202020204" pitchFamily="34" charset="0"/>
                  <a:buChar char="•"/>
                </a:pPr>
                <a:r>
                  <a:rPr lang="en-US" b="0" i="0" dirty="0">
                    <a:solidFill>
                      <a:srgbClr val="000000"/>
                    </a:solidFill>
                    <a:effectLst/>
                    <a:latin typeface="Helvetica Neue"/>
                  </a:rPr>
                  <a:t>The chance a person has cancer is</a:t>
                </a:r>
                <a:r>
                  <a:rPr lang="en-US" b="0" i="0" dirty="0">
                    <a:effectLst/>
                    <a:latin typeface="Helvetica Neue"/>
                  </a:rPr>
                  <a:t> 1%</a:t>
                </a:r>
              </a:p>
              <a:p>
                <a:pPr marL="571500" indent="-571500">
                  <a:buFont typeface="Arial" panose="020B0604020202020204" pitchFamily="34" charset="0"/>
                  <a:buChar char="•"/>
                </a:pPr>
                <a:r>
                  <a:rPr lang="en-US" b="0" i="0" dirty="0">
                    <a:solidFill>
                      <a:srgbClr val="000000"/>
                    </a:solidFill>
                    <a:effectLst/>
                    <a:latin typeface="Helvetica Neue"/>
                  </a:rPr>
                  <a:t>Test:</a:t>
                </a:r>
              </a:p>
              <a:p>
                <a:pPr marL="1257300" lvl="1" indent="-571500">
                  <a:buFont typeface="Arial" panose="020B0604020202020204" pitchFamily="34" charset="0"/>
                  <a:buChar char="•"/>
                </a:pPr>
                <a:r>
                  <a:rPr lang="en-US" dirty="0">
                    <a:solidFill>
                      <a:srgbClr val="000000"/>
                    </a:solidFill>
                    <a:latin typeface="Helvetica Neue"/>
                  </a:rPr>
                  <a:t>90% positive whenever person has cancer</a:t>
                </a:r>
              </a:p>
              <a:p>
                <a:pPr marL="1257300" lvl="1" indent="-571500">
                  <a:buFont typeface="Arial" panose="020B0604020202020204" pitchFamily="34" charset="0"/>
                  <a:buChar char="•"/>
                </a:pPr>
                <a:r>
                  <a:rPr lang="en-US" dirty="0">
                    <a:solidFill>
                      <a:srgbClr val="000000"/>
                    </a:solidFill>
                    <a:latin typeface="Helvetica Neue"/>
                  </a:rPr>
                  <a:t>90% negative whenever person doesn’t have cancer</a:t>
                </a:r>
                <a:endParaRPr lang="en-US" dirty="0">
                  <a:solidFill>
                    <a:srgbClr val="0000FF"/>
                  </a:solidFill>
                  <a:latin typeface="Helvetica Neue"/>
                </a:endParaRPr>
              </a:p>
              <a:p>
                <a:endParaRPr lang="en-US" dirty="0"/>
              </a:p>
              <a:p>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𝑐𝑎𝑛𝑐𝑒𝑟</m:t>
                        </m:r>
                      </m:e>
                      <m:e>
                        <m:r>
                          <a:rPr lang="en-US" i="1" dirty="0" err="1" smtClean="0">
                            <a:latin typeface="Cambria Math" panose="02040503050406030204" pitchFamily="18" charset="0"/>
                          </a:rPr>
                          <m:t>𝑝𝑜𝑠𝑖𝑡𝑖𝑣𝑒</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𝑐𝑎𝑛𝑐𝑒𝑟</m:t>
                            </m:r>
                          </m:e>
                        </m:d>
                        <m:r>
                          <a:rPr lang="en-US" i="1" dirty="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e>
                            <m:r>
                              <a:rPr lang="en-US" b="0" i="1" dirty="0" smtClean="0">
                                <a:latin typeface="Cambria Math" panose="02040503050406030204" pitchFamily="18" charset="0"/>
                              </a:rPr>
                              <m:t>𝑐𝑎𝑛𝑐𝑒𝑟</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𝑝𝑜𝑠𝑖𝑡𝑖𝑣𝑒</m:t>
                            </m:r>
                          </m:e>
                        </m:d>
                      </m:den>
                    </m:f>
                  </m:oMath>
                </a14:m>
                <a:r>
                  <a:rPr lang="en-US" dirty="0"/>
                  <a:t> </a:t>
                </a:r>
              </a:p>
              <a:p>
                <a:endParaRPr lang="en-US" dirty="0"/>
              </a:p>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err="1">
                            <a:latin typeface="Cambria Math" panose="02040503050406030204" pitchFamily="18" charset="0"/>
                          </a:rPr>
                          <m:t>𝑐𝑎𝑛𝑐𝑒𝑟</m:t>
                        </m:r>
                      </m:e>
                      <m:e>
                        <m:r>
                          <a:rPr lang="en-US" i="1" dirty="0" err="1">
                            <a:latin typeface="Cambria Math" panose="02040503050406030204" pitchFamily="18" charset="0"/>
                          </a:rPr>
                          <m:t>𝑝𝑜𝑠𝑖𝑡𝑖𝑣𝑒</m:t>
                        </m:r>
                      </m:e>
                    </m:d>
                    <m:r>
                      <a:rPr lang="en-US" i="1" dirty="0">
                        <a:latin typeface="Cambria Math" panose="02040503050406030204" pitchFamily="18" charset="0"/>
                      </a:rPr>
                      <m:t>=</m:t>
                    </m:r>
                    <m:f>
                      <m:fPr>
                        <m:ctrlPr>
                          <a:rPr lang="en-US" b="0" i="1" dirty="0" smtClean="0">
                            <a:latin typeface="Cambria Math" panose="02040503050406030204" pitchFamily="18" charset="0"/>
                          </a:rPr>
                        </m:ctrlPr>
                      </m:fPr>
                      <m:num>
                        <m:r>
                          <a:rPr lang="en-US" i="1" dirty="0">
                            <a:latin typeface="Cambria Math" panose="02040503050406030204" pitchFamily="18" charset="0"/>
                          </a:rPr>
                          <m:t>0,01 ∗</m:t>
                        </m:r>
                        <m:r>
                          <a:rPr lang="en-US" b="0" i="1" dirty="0" smtClean="0">
                            <a:latin typeface="Cambria Math" panose="02040503050406030204" pitchFamily="18" charset="0"/>
                          </a:rPr>
                          <m:t>0,90</m:t>
                        </m:r>
                      </m:num>
                      <m:den>
                        <m:r>
                          <a:rPr lang="en-US" b="0" i="1" dirty="0" smtClean="0">
                            <a:latin typeface="Cambria Math" panose="02040503050406030204" pitchFamily="18" charset="0"/>
                          </a:rPr>
                          <m:t>0,108</m:t>
                        </m:r>
                      </m:den>
                    </m:f>
                    <m:r>
                      <a:rPr lang="en-US" b="0" i="1" dirty="0" smtClean="0">
                        <a:latin typeface="Cambria Math" panose="02040503050406030204" pitchFamily="18" charset="0"/>
                      </a:rPr>
                      <m:t>=0,0833=8,33%</m:t>
                    </m:r>
                  </m:oMath>
                </a14:m>
                <a:r>
                  <a:rPr lang="en-US" dirty="0"/>
                  <a:t>  </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b="-578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Example of likelihood calculation</a:t>
            </a:r>
          </a:p>
        </p:txBody>
      </p:sp>
    </p:spTree>
    <p:extLst>
      <p:ext uri="{BB962C8B-B14F-4D97-AF65-F5344CB8AC3E}">
        <p14:creationId xmlns:p14="http://schemas.microsoft.com/office/powerpoint/2010/main" val="281502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 based on weather dataset</a:t>
            </a:r>
          </a:p>
          <a:p>
            <a:r>
              <a:rPr lang="en-US" dirty="0"/>
              <a:t>What is the chance we play golf </a:t>
            </a:r>
            <a:br>
              <a:rPr lang="en-US" dirty="0"/>
            </a:br>
            <a:r>
              <a:rPr lang="en-US" dirty="0"/>
              <a:t>based on certain features?</a:t>
            </a:r>
          </a:p>
          <a:p>
            <a:endParaRPr lang="en-US" dirty="0"/>
          </a:p>
          <a:p>
            <a:r>
              <a:rPr lang="en-US" dirty="0"/>
              <a:t>Features:</a:t>
            </a:r>
          </a:p>
          <a:p>
            <a:pPr marL="571500" indent="-571500">
              <a:buFont typeface="Arial" panose="020B0604020202020204" pitchFamily="34" charset="0"/>
              <a:buChar char="•"/>
            </a:pPr>
            <a:r>
              <a:rPr lang="en-US" dirty="0"/>
              <a:t>Outlook</a:t>
            </a:r>
          </a:p>
          <a:p>
            <a:pPr marL="571500" indent="-571500">
              <a:buFont typeface="Arial" panose="020B0604020202020204" pitchFamily="34" charset="0"/>
              <a:buChar char="•"/>
            </a:pPr>
            <a:r>
              <a:rPr lang="en-US" dirty="0"/>
              <a:t>Temperature</a:t>
            </a:r>
          </a:p>
          <a:p>
            <a:pPr marL="571500" indent="-571500">
              <a:buFont typeface="Arial" panose="020B0604020202020204" pitchFamily="34" charset="0"/>
              <a:buChar char="•"/>
            </a:pPr>
            <a:r>
              <a:rPr lang="en-US" dirty="0"/>
              <a:t>Humidity</a:t>
            </a:r>
          </a:p>
          <a:p>
            <a:pPr marL="571500" indent="-571500">
              <a:buFont typeface="Arial" panose="020B0604020202020204" pitchFamily="34" charset="0"/>
              <a:buChar char="•"/>
            </a:pPr>
            <a:r>
              <a:rPr lang="en-US" dirty="0"/>
              <a:t>Windy</a:t>
            </a:r>
          </a:p>
          <a:p>
            <a:pPr marL="571500" indent="-571500">
              <a:buFont typeface="Arial" panose="020B0604020202020204" pitchFamily="34" charset="0"/>
              <a:buChar char="•"/>
            </a:pPr>
            <a:endParaRPr lang="en-US" dirty="0"/>
          </a:p>
          <a:p>
            <a:r>
              <a:rPr lang="en-US" dirty="0"/>
              <a:t>Target:</a:t>
            </a:r>
          </a:p>
          <a:p>
            <a:pPr marL="571500" indent="-571500">
              <a:buFont typeface="Arial" panose="020B0604020202020204" pitchFamily="34" charset="0"/>
              <a:buChar char="•"/>
            </a:pPr>
            <a:r>
              <a:rPr lang="en-US" dirty="0"/>
              <a:t>play</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42DCC547-66D0-4728-BD4F-817BCC5644ED}"/>
              </a:ext>
            </a:extLst>
          </p:cNvPr>
          <p:cNvGraphicFramePr>
            <a:graphicFrameLocks noGrp="1"/>
          </p:cNvGraphicFramePr>
          <p:nvPr>
            <p:extLst>
              <p:ext uri="{D42A27DB-BD31-4B8C-83A1-F6EECF244321}">
                <p14:modId xmlns:p14="http://schemas.microsoft.com/office/powerpoint/2010/main" val="1239797849"/>
              </p:ext>
            </p:extLst>
          </p:nvPr>
        </p:nvGraphicFramePr>
        <p:xfrm>
          <a:off x="8493815" y="2364377"/>
          <a:ext cx="9440640" cy="6543675"/>
        </p:xfrm>
        <a:graphic>
          <a:graphicData uri="http://schemas.openxmlformats.org/drawingml/2006/table">
            <a:tbl>
              <a:tblPr firstRow="1" bandRow="1">
                <a:tableStyleId>{FABFCF23-3B69-468F-B69F-88F6DE6A72F2}</a:tableStyleId>
              </a:tblPr>
              <a:tblGrid>
                <a:gridCol w="1888128">
                  <a:extLst>
                    <a:ext uri="{9D8B030D-6E8A-4147-A177-3AD203B41FA5}">
                      <a16:colId xmlns:a16="http://schemas.microsoft.com/office/drawing/2014/main" val="654181680"/>
                    </a:ext>
                  </a:extLst>
                </a:gridCol>
                <a:gridCol w="2539639">
                  <a:extLst>
                    <a:ext uri="{9D8B030D-6E8A-4147-A177-3AD203B41FA5}">
                      <a16:colId xmlns:a16="http://schemas.microsoft.com/office/drawing/2014/main" val="80369603"/>
                    </a:ext>
                  </a:extLst>
                </a:gridCol>
                <a:gridCol w="1861457">
                  <a:extLst>
                    <a:ext uri="{9D8B030D-6E8A-4147-A177-3AD203B41FA5}">
                      <a16:colId xmlns:a16="http://schemas.microsoft.com/office/drawing/2014/main" val="822838461"/>
                    </a:ext>
                  </a:extLst>
                </a:gridCol>
                <a:gridCol w="2237014">
                  <a:extLst>
                    <a:ext uri="{9D8B030D-6E8A-4147-A177-3AD203B41FA5}">
                      <a16:colId xmlns:a16="http://schemas.microsoft.com/office/drawing/2014/main" val="3919368803"/>
                    </a:ext>
                  </a:extLst>
                </a:gridCol>
                <a:gridCol w="914402">
                  <a:extLst>
                    <a:ext uri="{9D8B030D-6E8A-4147-A177-3AD203B41FA5}">
                      <a16:colId xmlns:a16="http://schemas.microsoft.com/office/drawing/2014/main" val="2995812405"/>
                    </a:ext>
                  </a:extLst>
                </a:gridCol>
              </a:tblGrid>
              <a:tr h="190500">
                <a:tc>
                  <a:txBody>
                    <a:bodyPr/>
                    <a:lstStyle/>
                    <a:p>
                      <a:pPr algn="l" fontAlgn="b"/>
                      <a:r>
                        <a:rPr lang="en-US" sz="2800" b="1" u="none" strike="noStrike" dirty="0">
                          <a:solidFill>
                            <a:schemeClr val="bg1"/>
                          </a:solidFill>
                          <a:effectLst/>
                        </a:rPr>
                        <a:t>outlook</a:t>
                      </a:r>
                      <a:endParaRPr lang="en-US" sz="28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800" b="1" u="none" strike="noStrike" dirty="0">
                          <a:solidFill>
                            <a:schemeClr val="bg1"/>
                          </a:solidFill>
                          <a:effectLst/>
                        </a:rPr>
                        <a:t>temperature</a:t>
                      </a:r>
                      <a:endParaRPr lang="en-US" sz="28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800" b="1" u="none" strike="noStrike">
                          <a:solidFill>
                            <a:schemeClr val="bg1"/>
                          </a:solidFill>
                          <a:effectLst/>
                        </a:rPr>
                        <a:t>humidity</a:t>
                      </a:r>
                      <a:endParaRPr lang="en-US" sz="28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2800" b="1" u="none" strike="noStrike" dirty="0">
                          <a:solidFill>
                            <a:schemeClr val="bg1"/>
                          </a:solidFill>
                          <a:effectLst/>
                        </a:rPr>
                        <a:t>windy</a:t>
                      </a:r>
                      <a:endParaRPr lang="en-US" sz="28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800" b="1" u="none" strike="noStrike" dirty="0">
                          <a:solidFill>
                            <a:schemeClr val="bg1"/>
                          </a:solidFill>
                          <a:effectLst/>
                        </a:rPr>
                        <a:t>play</a:t>
                      </a:r>
                      <a:endParaRPr lang="en-US" sz="28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0583506"/>
                  </a:ext>
                </a:extLst>
              </a:tr>
              <a:tr h="190500">
                <a:tc>
                  <a:txBody>
                    <a:bodyPr/>
                    <a:lstStyle/>
                    <a:p>
                      <a:pPr algn="l" fontAlgn="b"/>
                      <a:r>
                        <a:rPr lang="en-US" sz="2800" b="0" u="none" strike="noStrike">
                          <a:solidFill>
                            <a:srgbClr val="000000"/>
                          </a:solidFill>
                          <a:effectLst/>
                        </a:rPr>
                        <a:t>overcast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dirty="0">
                          <a:solidFill>
                            <a:srgbClr val="000000"/>
                          </a:solidFill>
                          <a:effectLst/>
                        </a:rPr>
                        <a:t>hot</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dirty="0">
                          <a:solidFill>
                            <a:srgbClr val="000000"/>
                          </a:solidFill>
                          <a:effectLst/>
                        </a:rPr>
                        <a:t>high</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dirty="0">
                          <a:solidFill>
                            <a:srgbClr val="000000"/>
                          </a:solidFill>
                          <a:effectLst/>
                        </a:rPr>
                        <a:t>FALSE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9066639"/>
                  </a:ext>
                </a:extLst>
              </a:tr>
              <a:tr h="190500">
                <a:tc>
                  <a:txBody>
                    <a:bodyPr/>
                    <a:lstStyle/>
                    <a:p>
                      <a:pPr algn="l" fontAlgn="b"/>
                      <a:r>
                        <a:rPr lang="en-US" sz="2800" b="0" u="none" strike="noStrike">
                          <a:solidFill>
                            <a:srgbClr val="000000"/>
                          </a:solidFill>
                          <a:effectLst/>
                        </a:rPr>
                        <a:t>overcast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cool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dirty="0">
                          <a:solidFill>
                            <a:srgbClr val="000000"/>
                          </a:solidFill>
                          <a:effectLst/>
                        </a:rPr>
                        <a:t>TRUE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3770120"/>
                  </a:ext>
                </a:extLst>
              </a:tr>
              <a:tr h="190500">
                <a:tc>
                  <a:txBody>
                    <a:bodyPr/>
                    <a:lstStyle/>
                    <a:p>
                      <a:pPr algn="l" fontAlgn="b"/>
                      <a:r>
                        <a:rPr lang="en-US" sz="2800" b="0" u="none" strike="noStrike">
                          <a:solidFill>
                            <a:srgbClr val="000000"/>
                          </a:solidFill>
                          <a:effectLst/>
                        </a:rPr>
                        <a:t>overcast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dirty="0">
                          <a:solidFill>
                            <a:srgbClr val="000000"/>
                          </a:solidFill>
                          <a:effectLst/>
                        </a:rPr>
                        <a:t>TRUE</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8875215"/>
                  </a:ext>
                </a:extLst>
              </a:tr>
              <a:tr h="190500">
                <a:tc>
                  <a:txBody>
                    <a:bodyPr/>
                    <a:lstStyle/>
                    <a:p>
                      <a:pPr algn="l" fontAlgn="b"/>
                      <a:r>
                        <a:rPr lang="en-US" sz="2800" b="0" u="none" strike="noStrike">
                          <a:solidFill>
                            <a:srgbClr val="000000"/>
                          </a:solidFill>
                          <a:effectLst/>
                        </a:rPr>
                        <a:t>overcast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dirty="0">
                          <a:solidFill>
                            <a:srgbClr val="000000"/>
                          </a:solidFill>
                          <a:effectLst/>
                        </a:rPr>
                        <a:t>hot</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0217098"/>
                  </a:ext>
                </a:extLst>
              </a:tr>
              <a:tr h="190500">
                <a:tc>
                  <a:txBody>
                    <a:bodyPr/>
                    <a:lstStyle/>
                    <a:p>
                      <a:pPr algn="l" fontAlgn="b"/>
                      <a:r>
                        <a:rPr lang="en-US" sz="2800" b="0" u="none" strike="noStrike">
                          <a:solidFill>
                            <a:srgbClr val="000000"/>
                          </a:solidFill>
                          <a:effectLst/>
                        </a:rPr>
                        <a:t>rainy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7357072"/>
                  </a:ext>
                </a:extLst>
              </a:tr>
              <a:tr h="190500">
                <a:tc>
                  <a:txBody>
                    <a:bodyPr/>
                    <a:lstStyle/>
                    <a:p>
                      <a:pPr algn="l" fontAlgn="b"/>
                      <a:r>
                        <a:rPr lang="en-US" sz="2800" b="0" u="none" strike="noStrike">
                          <a:solidFill>
                            <a:srgbClr val="000000"/>
                          </a:solidFill>
                          <a:effectLst/>
                        </a:rPr>
                        <a:t>rainy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cool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2600745"/>
                  </a:ext>
                </a:extLst>
              </a:tr>
              <a:tr h="190500">
                <a:tc>
                  <a:txBody>
                    <a:bodyPr/>
                    <a:lstStyle/>
                    <a:p>
                      <a:pPr algn="l" fontAlgn="b"/>
                      <a:r>
                        <a:rPr lang="en-US" sz="2800" b="0" u="none" strike="noStrike">
                          <a:solidFill>
                            <a:srgbClr val="000000"/>
                          </a:solidFill>
                          <a:effectLst/>
                        </a:rPr>
                        <a:t>rainy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cool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TRUE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9590166"/>
                  </a:ext>
                </a:extLst>
              </a:tr>
              <a:tr h="190500">
                <a:tc>
                  <a:txBody>
                    <a:bodyPr/>
                    <a:lstStyle/>
                    <a:p>
                      <a:pPr algn="l" fontAlgn="b"/>
                      <a:r>
                        <a:rPr lang="en-US" sz="2800" b="0" u="none" strike="noStrike">
                          <a:solidFill>
                            <a:srgbClr val="000000"/>
                          </a:solidFill>
                          <a:effectLst/>
                        </a:rPr>
                        <a:t>rainy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2963458"/>
                  </a:ext>
                </a:extLst>
              </a:tr>
              <a:tr h="190500">
                <a:tc>
                  <a:txBody>
                    <a:bodyPr/>
                    <a:lstStyle/>
                    <a:p>
                      <a:pPr algn="l" fontAlgn="b"/>
                      <a:r>
                        <a:rPr lang="en-US" sz="2800" b="0" u="none" strike="noStrike">
                          <a:solidFill>
                            <a:srgbClr val="000000"/>
                          </a:solidFill>
                          <a:effectLst/>
                        </a:rPr>
                        <a:t>rainy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TRUE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0957686"/>
                  </a:ext>
                </a:extLst>
              </a:tr>
              <a:tr h="190500">
                <a:tc>
                  <a:txBody>
                    <a:bodyPr/>
                    <a:lstStyle/>
                    <a:p>
                      <a:pPr algn="l" fontAlgn="b"/>
                      <a:r>
                        <a:rPr lang="en-US" sz="2800" b="0" u="none" strike="noStrike">
                          <a:solidFill>
                            <a:srgbClr val="000000"/>
                          </a:solidFill>
                          <a:effectLst/>
                        </a:rPr>
                        <a:t>sunny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hot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1919527"/>
                  </a:ext>
                </a:extLst>
              </a:tr>
              <a:tr h="190500">
                <a:tc>
                  <a:txBody>
                    <a:bodyPr/>
                    <a:lstStyle/>
                    <a:p>
                      <a:pPr algn="l" fontAlgn="b"/>
                      <a:r>
                        <a:rPr lang="en-US" sz="2800" b="0" u="none" strike="noStrike">
                          <a:solidFill>
                            <a:srgbClr val="000000"/>
                          </a:solidFill>
                          <a:effectLst/>
                        </a:rPr>
                        <a:t>sunny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hot</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TRUE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5481614"/>
                  </a:ext>
                </a:extLst>
              </a:tr>
              <a:tr h="190500">
                <a:tc>
                  <a:txBody>
                    <a:bodyPr/>
                    <a:lstStyle/>
                    <a:p>
                      <a:pPr algn="l" fontAlgn="b"/>
                      <a:r>
                        <a:rPr lang="en-US" sz="2800" b="0" u="none" strike="noStrike">
                          <a:solidFill>
                            <a:srgbClr val="000000"/>
                          </a:solidFill>
                          <a:effectLst/>
                        </a:rPr>
                        <a:t>sunny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high</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4978973"/>
                  </a:ext>
                </a:extLst>
              </a:tr>
              <a:tr h="190500">
                <a:tc>
                  <a:txBody>
                    <a:bodyPr/>
                    <a:lstStyle/>
                    <a:p>
                      <a:pPr algn="l" fontAlgn="b"/>
                      <a:r>
                        <a:rPr lang="en-US" sz="2800" b="0" u="none" strike="noStrike">
                          <a:solidFill>
                            <a:srgbClr val="000000"/>
                          </a:solidFill>
                          <a:effectLst/>
                        </a:rPr>
                        <a:t>sunny</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cool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FALSE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yes</a:t>
                      </a:r>
                      <a:endParaRPr lang="en-US"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9253159"/>
                  </a:ext>
                </a:extLst>
              </a:tr>
              <a:tr h="190500">
                <a:tc>
                  <a:txBody>
                    <a:bodyPr/>
                    <a:lstStyle/>
                    <a:p>
                      <a:pPr algn="l" fontAlgn="b"/>
                      <a:r>
                        <a:rPr lang="en-US" sz="2800" b="0" u="none" strike="noStrike" dirty="0">
                          <a:solidFill>
                            <a:srgbClr val="000000"/>
                          </a:solidFill>
                          <a:effectLst/>
                        </a:rPr>
                        <a:t>sunny</a:t>
                      </a:r>
                      <a:endParaRPr lang="en-US"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mild</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a:solidFill>
                            <a:srgbClr val="000000"/>
                          </a:solidFill>
                          <a:effectLst/>
                        </a:rPr>
                        <a:t>normal</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800" b="0" u="none" strike="noStrike">
                          <a:solidFill>
                            <a:srgbClr val="000000"/>
                          </a:solidFill>
                          <a:effectLst/>
                        </a:rPr>
                        <a:t>TRUE</a:t>
                      </a:r>
                      <a:endParaRPr lang="en-US" sz="2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800" b="0" u="none" strike="noStrike" dirty="0">
                          <a:solidFill>
                            <a:srgbClr val="000000"/>
                          </a:solidFill>
                          <a:effectLst/>
                        </a:rPr>
                        <a:t>yes</a:t>
                      </a:r>
                      <a:endParaRPr lang="en-US"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4395801"/>
                  </a:ext>
                </a:extLst>
              </a:tr>
            </a:tbl>
          </a:graphicData>
        </a:graphic>
      </p:graphicFrame>
    </p:spTree>
    <p:extLst>
      <p:ext uri="{BB962C8B-B14F-4D97-AF65-F5344CB8AC3E}">
        <p14:creationId xmlns:p14="http://schemas.microsoft.com/office/powerpoint/2010/main" val="17050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 based on weather dataset</a:t>
                </a:r>
              </a:p>
              <a:p>
                <a:r>
                  <a:rPr lang="en-US" sz="2000" dirty="0"/>
                  <a:t>o=outlook, t=temperature, h=humidity, w=windy</a:t>
                </a:r>
              </a:p>
              <a:p>
                <a:endParaRPr lang="en-US" sz="2000" dirty="0"/>
              </a:p>
              <a:p>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𝑜</m:t>
                    </m:r>
                    <m:r>
                      <a:rPr lang="en-US" i="1" dirty="0" err="1"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h</m:t>
                    </m:r>
                    <m:r>
                      <a:rPr lang="en-US" i="1" dirty="0" err="1" smtClean="0">
                        <a:latin typeface="Cambria Math" panose="02040503050406030204" pitchFamily="18" charset="0"/>
                      </a:rPr>
                      <m:t>,</m:t>
                    </m:r>
                    <m:r>
                      <a:rPr lang="en-US" i="1" dirty="0" err="1" smtClean="0">
                        <a:latin typeface="Cambria Math" panose="02040503050406030204" pitchFamily="18" charset="0"/>
                      </a:rPr>
                      <m:t>𝑤</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𝑝𝑙𝑎𝑦</m:t>
                    </m:r>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𝑜</m:t>
                            </m:r>
                            <m:r>
                              <a:rPr lang="en-US" i="1" dirty="0" err="1"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h</m:t>
                            </m:r>
                            <m:r>
                              <a:rPr lang="en-US" i="1" dirty="0" err="1" smtClean="0">
                                <a:latin typeface="Cambria Math" panose="02040503050406030204" pitchFamily="18" charset="0"/>
                              </a:rPr>
                              <m:t>,</m:t>
                            </m:r>
                            <m:r>
                              <a:rPr lang="en-US" i="1" dirty="0" err="1" smtClean="0">
                                <a:latin typeface="Cambria Math" panose="02040503050406030204" pitchFamily="18" charset="0"/>
                              </a:rPr>
                              <m:t>𝑤</m:t>
                            </m:r>
                          </m:e>
                          <m:e>
                            <m:r>
                              <a:rPr lang="en-US" b="0" i="1" dirty="0" smtClean="0">
                                <a:latin typeface="Cambria Math" panose="02040503050406030204" pitchFamily="18" charset="0"/>
                              </a:rPr>
                              <m:t>𝑝𝑙𝑎𝑦</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o</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w</m:t>
                            </m:r>
                          </m:e>
                        </m:d>
                      </m:den>
                    </m:f>
                  </m:oMath>
                </a14:m>
                <a:endParaRPr lang="en-US" dirty="0"/>
              </a:p>
              <a:p>
                <a:r>
                  <a:rPr lang="en-US" dirty="0"/>
                  <a:t>=&gt;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𝑝𝑙𝑎𝑦</m:t>
                    </m:r>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𝑜</m:t>
                            </m:r>
                          </m:e>
                          <m:e>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𝑝𝑙𝑎𝑦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e>
                            <m:r>
                              <a:rPr lang="en-US" b="0" i="1" dirty="0" smtClean="0">
                                <a:latin typeface="Cambria Math" panose="02040503050406030204" pitchFamily="18" charset="0"/>
                              </a:rPr>
                              <m:t>𝑜</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𝑝𝑙𝑎𝑦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e>
                          <m:e>
                            <m:r>
                              <a:rPr lang="en-US" b="0" i="1" dirty="0" smtClean="0">
                                <a:latin typeface="Cambria Math" panose="02040503050406030204" pitchFamily="18" charset="0"/>
                              </a:rPr>
                              <m:t>𝑜</m:t>
                            </m:r>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𝑝𝑙𝑎𝑦</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𝑤</m:t>
                            </m:r>
                          </m:e>
                          <m:e>
                            <m:r>
                              <a:rPr lang="en-US" b="0" i="1" dirty="0" smtClean="0">
                                <a:latin typeface="Cambria Math" panose="02040503050406030204" pitchFamily="18" charset="0"/>
                              </a:rPr>
                              <m:t>𝑜</m:t>
                            </m:r>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𝑝𝑙𝑎𝑦</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o</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w</m:t>
                            </m:r>
                          </m:e>
                        </m:d>
                      </m:den>
                    </m:f>
                  </m:oMath>
                </a14:m>
                <a:endParaRPr lang="en-US" dirty="0"/>
              </a:p>
              <a:p>
                <a14:m>
                  <m:oMath xmlns:m="http://schemas.openxmlformats.org/officeDocument/2006/math">
                    <m:r>
                      <a:rPr lang="en-US"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𝑜</m:t>
                        </m:r>
                      </m:e>
                      <m:e>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𝑝𝑙𝑎𝑦</m:t>
                        </m:r>
                      </m:e>
                    </m:d>
                  </m:oMath>
                </a14:m>
                <a:r>
                  <a:rPr lang="en-US" dirty="0"/>
                  <a:t> is the probability that we have a certain outlook (e.g., sunny) based on all possible combinations of the features + target</a:t>
                </a:r>
              </a:p>
              <a:p>
                <a:endParaRPr lang="en-US" dirty="0"/>
              </a:p>
              <a:p>
                <a:pPr marL="571500" indent="-571500">
                  <a:buFont typeface="Symbol" panose="05050102010706020507" pitchFamily="18" charset="2"/>
                  <a:buChar char="Þ"/>
                </a:pPr>
                <a:r>
                  <a:rPr lang="en-US" dirty="0"/>
                  <a:t>Difficult to calculate! -&gt; </a:t>
                </a:r>
                <a:r>
                  <a:rPr lang="en-US" b="1" dirty="0"/>
                  <a:t>Naïve </a:t>
                </a:r>
                <a:r>
                  <a:rPr lang="en-US" dirty="0"/>
                  <a:t>bayes</a:t>
                </a:r>
              </a:p>
              <a:p>
                <a:pPr marL="571500" indent="-571500">
                  <a:buFont typeface="Symbol" panose="05050102010706020507" pitchFamily="18" charset="2"/>
                  <a:buChar char="Þ"/>
                </a:pPr>
                <a:r>
                  <a:rPr lang="en-US" dirty="0"/>
                  <a:t>Naïve bayes says: don’t consider all possible combinations, just the one of the target feature</a:t>
                </a:r>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40" t="-2395" r="-405" b="-2405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69620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fade">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 based on weather dataset</a:t>
                </a:r>
              </a:p>
              <a:p>
                <a:r>
                  <a:rPr lang="en-US" sz="2000" dirty="0"/>
                  <a:t>o=outlook, t=temperature, h=humidity, w=windy</a:t>
                </a:r>
              </a:p>
              <a:p>
                <a:endParaRPr lang="en-US" sz="2000" dirty="0"/>
              </a:p>
              <a:p>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𝑜</m:t>
                    </m:r>
                    <m:r>
                      <a:rPr lang="en-US" i="1" dirty="0" err="1"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h</m:t>
                    </m:r>
                    <m:r>
                      <a:rPr lang="en-US" i="1" dirty="0" err="1" smtClean="0">
                        <a:latin typeface="Cambria Math" panose="02040503050406030204" pitchFamily="18" charset="0"/>
                      </a:rPr>
                      <m:t>,</m:t>
                    </m:r>
                    <m:r>
                      <a:rPr lang="en-US" i="1" dirty="0" err="1" smtClean="0">
                        <a:latin typeface="Cambria Math" panose="02040503050406030204" pitchFamily="18" charset="0"/>
                      </a:rPr>
                      <m:t>𝑤</m:t>
                    </m:r>
                    <m:r>
                      <a:rPr lang="en-US" i="1" dirty="0" smtClean="0">
                        <a:latin typeface="Cambria Math" panose="02040503050406030204" pitchFamily="18" charset="0"/>
                      </a:rPr>
                      <m:t>) =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𝑝𝑙𝑎𝑦</m:t>
                    </m:r>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𝑜</m:t>
                            </m:r>
                            <m:r>
                              <a:rPr lang="en-US" i="1" dirty="0" err="1" smtClean="0">
                                <a:latin typeface="Cambria Math" panose="02040503050406030204" pitchFamily="18" charset="0"/>
                              </a:rPr>
                              <m:t>,</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h</m:t>
                            </m:r>
                            <m:r>
                              <a:rPr lang="en-US" i="1" dirty="0" err="1" smtClean="0">
                                <a:latin typeface="Cambria Math" panose="02040503050406030204" pitchFamily="18" charset="0"/>
                              </a:rPr>
                              <m:t>,</m:t>
                            </m:r>
                            <m:r>
                              <a:rPr lang="en-US" i="1" dirty="0" err="1" smtClean="0">
                                <a:latin typeface="Cambria Math" panose="02040503050406030204" pitchFamily="18" charset="0"/>
                              </a:rPr>
                              <m:t>𝑤</m:t>
                            </m:r>
                          </m:e>
                          <m:e>
                            <m:r>
                              <a:rPr lang="en-US" b="0" i="1" dirty="0" smtClean="0">
                                <a:latin typeface="Cambria Math" panose="02040503050406030204" pitchFamily="18" charset="0"/>
                              </a:rPr>
                              <m:t>𝑝𝑙𝑎𝑦</m:t>
                            </m:r>
                          </m:e>
                        </m:d>
                      </m:num>
                      <m:den>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o</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w</m:t>
                            </m:r>
                          </m:e>
                        </m:d>
                      </m:den>
                    </m:f>
                  </m:oMath>
                </a14:m>
                <a:endParaRPr lang="en-US" dirty="0"/>
              </a:p>
              <a:p>
                <a:endParaRPr lang="en-US" dirty="0"/>
              </a:p>
              <a:p>
                <a:r>
                  <a:rPr lang="en-US" dirty="0"/>
                  <a:t>According to naïve bayes:</a:t>
                </a:r>
              </a:p>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err="1">
                              <a:latin typeface="Cambria Math" panose="02040503050406030204" pitchFamily="18" charset="0"/>
                            </a:rPr>
                            <m:t>𝑝𝑙𝑎𝑦</m:t>
                          </m:r>
                        </m:e>
                        <m:e>
                          <m:r>
                            <a:rPr lang="en-US" i="1" dirty="0" err="1">
                              <a:latin typeface="Cambria Math" panose="02040503050406030204" pitchFamily="18" charset="0"/>
                            </a:rPr>
                            <m:t>𝑜</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h</m:t>
                          </m:r>
                          <m:r>
                            <a:rPr lang="en-US" i="1" dirty="0" err="1">
                              <a:latin typeface="Cambria Math" panose="02040503050406030204" pitchFamily="18" charset="0"/>
                            </a:rPr>
                            <m:t>,</m:t>
                          </m:r>
                          <m:r>
                            <a:rPr lang="en-US" i="1" dirty="0" err="1">
                              <a:latin typeface="Cambria Math" panose="02040503050406030204" pitchFamily="18" charset="0"/>
                            </a:rPr>
                            <m:t>𝑤</m:t>
                          </m:r>
                        </m:e>
                      </m:d>
                      <m:r>
                        <a:rPr lang="en-US" b="0" i="1" dirty="0" smtClean="0">
                          <a:latin typeface="Cambria Math" panose="02040503050406030204" pitchFamily="18" charset="0"/>
                        </a:rPr>
                        <m:t>=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𝑝𝑙𝑎𝑦</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𝑜</m:t>
                              </m:r>
                            </m:e>
                            <m:e>
                              <m:r>
                                <a:rPr lang="en-US" i="1" dirty="0">
                                  <a:latin typeface="Cambria Math" panose="02040503050406030204" pitchFamily="18" charset="0"/>
                                </a:rPr>
                                <m:t>𝑝𝑙𝑎𝑦</m:t>
                              </m:r>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𝑡</m:t>
                              </m:r>
                            </m:e>
                            <m:e>
                              <m:r>
                                <a:rPr lang="en-US" i="1" dirty="0">
                                  <a:latin typeface="Cambria Math" panose="02040503050406030204" pitchFamily="18" charset="0"/>
                                </a:rPr>
                                <m:t>𝑝𝑙𝑎𝑦</m:t>
                              </m:r>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m:t>
                              </m:r>
                            </m:e>
                            <m:e>
                              <m:r>
                                <a:rPr lang="en-US" i="1" dirty="0">
                                  <a:latin typeface="Cambria Math" panose="02040503050406030204" pitchFamily="18" charset="0"/>
                                </a:rPr>
                                <m:t>𝑝𝑙𝑎𝑦</m:t>
                              </m:r>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𝑤</m:t>
                              </m:r>
                            </m:e>
                            <m:e>
                              <m:r>
                                <a:rPr lang="en-US" i="1" dirty="0">
                                  <a:latin typeface="Cambria Math" panose="02040503050406030204" pitchFamily="18" charset="0"/>
                                </a:rPr>
                                <m:t>𝑝𝑙𝑎𝑦</m:t>
                              </m:r>
                            </m:e>
                          </m:d>
                        </m:num>
                        <m:den>
                          <m:r>
                            <a:rPr lang="en-US" i="1" dirty="0">
                              <a:latin typeface="Cambria Math" panose="02040503050406030204" pitchFamily="18" charset="0"/>
                            </a:rPr>
                            <m:t>𝑃</m:t>
                          </m:r>
                          <m:d>
                            <m:dPr>
                              <m:ctrlPr>
                                <a:rPr lang="en-US" i="1" dirty="0">
                                  <a:latin typeface="Cambria Math" panose="02040503050406030204" pitchFamily="18" charset="0"/>
                                </a:rPr>
                              </m:ctrlPr>
                            </m:dPr>
                            <m:e>
                              <m:r>
                                <m:rPr>
                                  <m:sty m:val="p"/>
                                </m:rPr>
                                <a:rPr lang="en-US" dirty="0">
                                  <a:latin typeface="Cambria Math" panose="02040503050406030204" pitchFamily="18" charset="0"/>
                                </a:rPr>
                                <m:t>o</m:t>
                              </m:r>
                              <m:r>
                                <a:rPr lang="en-US" dirty="0">
                                  <a:latin typeface="Cambria Math" panose="02040503050406030204" pitchFamily="18" charset="0"/>
                                </a:rPr>
                                <m:t>,</m:t>
                              </m:r>
                              <m:r>
                                <m:rPr>
                                  <m:sty m:val="p"/>
                                </m:rPr>
                                <a:rPr lang="en-US" dirty="0">
                                  <a:latin typeface="Cambria Math" panose="02040503050406030204" pitchFamily="18" charset="0"/>
                                </a:rPr>
                                <m:t>t</m:t>
                              </m:r>
                              <m:r>
                                <a:rPr lang="en-US" dirty="0">
                                  <a:latin typeface="Cambria Math" panose="02040503050406030204" pitchFamily="18" charset="0"/>
                                </a:rPr>
                                <m:t>,</m:t>
                              </m:r>
                              <m:r>
                                <m:rPr>
                                  <m:sty m:val="p"/>
                                </m:rPr>
                                <a:rPr lang="en-US" dirty="0">
                                  <a:latin typeface="Cambria Math" panose="02040503050406030204" pitchFamily="18" charset="0"/>
                                </a:rPr>
                                <m:t>h</m:t>
                              </m:r>
                              <m:r>
                                <a:rPr lang="en-US" dirty="0">
                                  <a:latin typeface="Cambria Math" panose="02040503050406030204" pitchFamily="18" charset="0"/>
                                </a:rPr>
                                <m:t>,</m:t>
                              </m:r>
                              <m:r>
                                <m:rPr>
                                  <m:sty m:val="p"/>
                                </m:rPr>
                                <a:rPr lang="en-US" dirty="0">
                                  <a:latin typeface="Cambria Math" panose="02040503050406030204" pitchFamily="18" charset="0"/>
                                </a:rPr>
                                <m:t>w</m:t>
                              </m:r>
                            </m:e>
                          </m:d>
                        </m:den>
                      </m:f>
                    </m:oMath>
                  </m:oMathPara>
                </a14:m>
                <a:endParaRPr lang="en-US" dirty="0"/>
              </a:p>
              <a:p>
                <a:endParaRPr lang="en-US" dirty="0"/>
              </a:p>
              <a:p>
                <a:r>
                  <a:rPr lang="en-US" dirty="0"/>
                  <a:t>General formula:</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𝑦</m:t>
                                  </m:r>
                                </m:e>
                              </m:d>
                            </m:e>
                          </m:nary>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b="-3153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317162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General formula:</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𝑦</m:t>
                                  </m:r>
                                </m:e>
                              </m:d>
                            </m:e>
                          </m:nary>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dirty="0"/>
              </a:p>
              <a:p>
                <a:r>
                  <a:rPr lang="en-US" dirty="0"/>
                  <a:t>If we don’t want to have the exact chances, we can simplify this and only look at the proportions (∝ = proportional to)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r>
                                <a:rPr lang="en-US" i="1">
                                  <a:latin typeface="Cambria Math" panose="02040503050406030204" pitchFamily="18" charset="0"/>
                                </a:rPr>
                                <m:t>𝑦</m:t>
                              </m:r>
                            </m:e>
                          </m:d>
                        </m:e>
                      </m:nary>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95126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a:t>
            </a:r>
          </a:p>
          <a:p>
            <a:r>
              <a:rPr lang="en-US" dirty="0"/>
              <a:t>Let’s calculate all (naïve) likelihoods for each feature:</a:t>
            </a:r>
          </a:p>
          <a:p>
            <a:r>
              <a:rPr lang="en-US" dirty="0"/>
              <a:t>P(</a:t>
            </a:r>
            <a:r>
              <a:rPr lang="en-US" dirty="0" err="1"/>
              <a:t>outlook|play</a:t>
            </a:r>
            <a:r>
              <a:rPr lang="en-US" dirty="0"/>
              <a:t>):</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3E0366C0-CF04-4FB8-90E6-00806BED2B44}"/>
              </a:ext>
            </a:extLst>
          </p:cNvPr>
          <p:cNvGraphicFramePr>
            <a:graphicFrameLocks noGrp="1"/>
          </p:cNvGraphicFramePr>
          <p:nvPr>
            <p:extLst>
              <p:ext uri="{D42A27DB-BD31-4B8C-83A1-F6EECF244321}">
                <p14:modId xmlns:p14="http://schemas.microsoft.com/office/powerpoint/2010/main" val="3242241281"/>
              </p:ext>
            </p:extLst>
          </p:nvPr>
        </p:nvGraphicFramePr>
        <p:xfrm>
          <a:off x="12540343" y="2364377"/>
          <a:ext cx="5394111" cy="4714875"/>
        </p:xfrm>
        <a:graphic>
          <a:graphicData uri="http://schemas.openxmlformats.org/drawingml/2006/table">
            <a:tbl>
              <a:tblPr firstRow="1" bandRow="1">
                <a:tableStyleId>{FABFCF23-3B69-468F-B69F-88F6DE6A72F2}</a:tableStyleId>
              </a:tblPr>
              <a:tblGrid>
                <a:gridCol w="1078822">
                  <a:extLst>
                    <a:ext uri="{9D8B030D-6E8A-4147-A177-3AD203B41FA5}">
                      <a16:colId xmlns:a16="http://schemas.microsoft.com/office/drawing/2014/main" val="654181680"/>
                    </a:ext>
                  </a:extLst>
                </a:gridCol>
                <a:gridCol w="1451077">
                  <a:extLst>
                    <a:ext uri="{9D8B030D-6E8A-4147-A177-3AD203B41FA5}">
                      <a16:colId xmlns:a16="http://schemas.microsoft.com/office/drawing/2014/main" val="80369603"/>
                    </a:ext>
                  </a:extLst>
                </a:gridCol>
                <a:gridCol w="1063583">
                  <a:extLst>
                    <a:ext uri="{9D8B030D-6E8A-4147-A177-3AD203B41FA5}">
                      <a16:colId xmlns:a16="http://schemas.microsoft.com/office/drawing/2014/main" val="822838461"/>
                    </a:ext>
                  </a:extLst>
                </a:gridCol>
                <a:gridCol w="1278166">
                  <a:extLst>
                    <a:ext uri="{9D8B030D-6E8A-4147-A177-3AD203B41FA5}">
                      <a16:colId xmlns:a16="http://schemas.microsoft.com/office/drawing/2014/main" val="3919368803"/>
                    </a:ext>
                  </a:extLst>
                </a:gridCol>
                <a:gridCol w="522463">
                  <a:extLst>
                    <a:ext uri="{9D8B030D-6E8A-4147-A177-3AD203B41FA5}">
                      <a16:colId xmlns:a16="http://schemas.microsoft.com/office/drawing/2014/main" val="2995812405"/>
                    </a:ext>
                  </a:extLst>
                </a:gridCol>
              </a:tblGrid>
              <a:tr h="190500">
                <a:tc>
                  <a:txBody>
                    <a:bodyPr/>
                    <a:lstStyle/>
                    <a:p>
                      <a:pPr algn="l" fontAlgn="b"/>
                      <a:r>
                        <a:rPr lang="en-US" sz="2000" b="1" u="none" strike="noStrike" dirty="0">
                          <a:solidFill>
                            <a:schemeClr val="bg1"/>
                          </a:solidFill>
                          <a:effectLst/>
                        </a:rPr>
                        <a:t>outlook</a:t>
                      </a:r>
                      <a:endParaRPr lang="en-US" sz="20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000" b="1" u="none" strike="noStrike" dirty="0">
                          <a:solidFill>
                            <a:schemeClr val="bg1"/>
                          </a:solidFill>
                          <a:effectLst/>
                        </a:rPr>
                        <a:t>temperature</a:t>
                      </a:r>
                      <a:endParaRPr lang="en-US" sz="20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000" b="1" u="none" strike="noStrike">
                          <a:solidFill>
                            <a:schemeClr val="bg1"/>
                          </a:solidFill>
                          <a:effectLst/>
                        </a:rPr>
                        <a:t>humidity</a:t>
                      </a:r>
                      <a:endParaRPr lang="en-US" sz="20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2000" b="1" u="none" strike="noStrike" dirty="0">
                          <a:solidFill>
                            <a:schemeClr val="bg1"/>
                          </a:solidFill>
                          <a:effectLst/>
                        </a:rPr>
                        <a:t>windy</a:t>
                      </a:r>
                      <a:endParaRPr lang="en-US" sz="20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2000" b="1" u="none" strike="noStrike" dirty="0">
                          <a:solidFill>
                            <a:schemeClr val="bg1"/>
                          </a:solidFill>
                          <a:effectLst/>
                        </a:rPr>
                        <a:t>play</a:t>
                      </a:r>
                      <a:endParaRPr lang="en-US" sz="20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0583506"/>
                  </a:ext>
                </a:extLst>
              </a:tr>
              <a:tr h="190500">
                <a:tc>
                  <a:txBody>
                    <a:bodyPr/>
                    <a:lstStyle/>
                    <a:p>
                      <a:pPr algn="l" fontAlgn="b"/>
                      <a:r>
                        <a:rPr lang="en-US" sz="2000" b="0" u="none" strike="noStrike">
                          <a:solidFill>
                            <a:srgbClr val="000000"/>
                          </a:solidFill>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hot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high</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dirty="0">
                          <a:solidFill>
                            <a:srgbClr val="000000"/>
                          </a:solidFill>
                          <a:effectLst/>
                        </a:rPr>
                        <a:t>FALSE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9066639"/>
                  </a:ext>
                </a:extLst>
              </a:tr>
              <a:tr h="190500">
                <a:tc>
                  <a:txBody>
                    <a:bodyPr/>
                    <a:lstStyle/>
                    <a:p>
                      <a:pPr algn="l" fontAlgn="b"/>
                      <a:r>
                        <a:rPr lang="en-US" sz="2000" b="0" u="none" strike="noStrike">
                          <a:solidFill>
                            <a:srgbClr val="000000"/>
                          </a:solidFill>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dirty="0">
                          <a:solidFill>
                            <a:srgbClr val="000000"/>
                          </a:solidFill>
                          <a:effectLst/>
                        </a:rPr>
                        <a:t>TRUE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3770120"/>
                  </a:ext>
                </a:extLst>
              </a:tr>
              <a:tr h="190500">
                <a:tc>
                  <a:txBody>
                    <a:bodyPr/>
                    <a:lstStyle/>
                    <a:p>
                      <a:pPr algn="l" fontAlgn="b"/>
                      <a:r>
                        <a:rPr lang="en-US" sz="2000" b="0" u="none" strike="noStrike">
                          <a:solidFill>
                            <a:srgbClr val="000000"/>
                          </a:solidFill>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dirty="0">
                          <a:solidFill>
                            <a:srgbClr val="000000"/>
                          </a:solidFill>
                          <a:effectLst/>
                        </a:rPr>
                        <a:t>TRUE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8875215"/>
                  </a:ext>
                </a:extLst>
              </a:tr>
              <a:tr h="190500">
                <a:tc>
                  <a:txBody>
                    <a:bodyPr/>
                    <a:lstStyle/>
                    <a:p>
                      <a:pPr algn="l" fontAlgn="b"/>
                      <a:r>
                        <a:rPr lang="en-US" sz="2000" b="0" u="none" strike="noStrike">
                          <a:solidFill>
                            <a:srgbClr val="000000"/>
                          </a:solidFill>
                          <a:effectLst/>
                        </a:rPr>
                        <a:t>overcast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hot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0217098"/>
                  </a:ext>
                </a:extLst>
              </a:tr>
              <a:tr h="190500">
                <a:tc>
                  <a:txBody>
                    <a:bodyPr/>
                    <a:lstStyle/>
                    <a:p>
                      <a:pPr algn="l" fontAlgn="b"/>
                      <a:r>
                        <a:rPr lang="en-US" sz="2000" b="0" u="none" strike="noStrike">
                          <a:solidFill>
                            <a:srgbClr val="000000"/>
                          </a:solidFill>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7357072"/>
                  </a:ext>
                </a:extLst>
              </a:tr>
              <a:tr h="190500">
                <a:tc>
                  <a:txBody>
                    <a:bodyPr/>
                    <a:lstStyle/>
                    <a:p>
                      <a:pPr algn="l" fontAlgn="b"/>
                      <a:r>
                        <a:rPr lang="en-US" sz="2000" b="0" u="none" strike="noStrike">
                          <a:solidFill>
                            <a:srgbClr val="000000"/>
                          </a:solidFill>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2600745"/>
                  </a:ext>
                </a:extLst>
              </a:tr>
              <a:tr h="190500">
                <a:tc>
                  <a:txBody>
                    <a:bodyPr/>
                    <a:lstStyle/>
                    <a:p>
                      <a:pPr algn="l" fontAlgn="b"/>
                      <a:r>
                        <a:rPr lang="en-US" sz="2000" b="0" u="none" strike="noStrike">
                          <a:solidFill>
                            <a:srgbClr val="000000"/>
                          </a:solidFill>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no</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9590166"/>
                  </a:ext>
                </a:extLst>
              </a:tr>
              <a:tr h="190500">
                <a:tc>
                  <a:txBody>
                    <a:bodyPr/>
                    <a:lstStyle/>
                    <a:p>
                      <a:pPr algn="l" fontAlgn="b"/>
                      <a:r>
                        <a:rPr lang="en-US" sz="2000" b="0" u="none" strike="noStrike">
                          <a:solidFill>
                            <a:srgbClr val="000000"/>
                          </a:solidFill>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2963458"/>
                  </a:ext>
                </a:extLst>
              </a:tr>
              <a:tr h="190500">
                <a:tc>
                  <a:txBody>
                    <a:bodyPr/>
                    <a:lstStyle/>
                    <a:p>
                      <a:pPr algn="l" fontAlgn="b"/>
                      <a:r>
                        <a:rPr lang="en-US" sz="2000" b="0" u="none" strike="noStrike">
                          <a:solidFill>
                            <a:srgbClr val="000000"/>
                          </a:solidFill>
                          <a:effectLst/>
                        </a:rPr>
                        <a:t>rainy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no</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0957686"/>
                  </a:ext>
                </a:extLst>
              </a:tr>
              <a:tr h="190500">
                <a:tc>
                  <a:txBody>
                    <a:bodyPr/>
                    <a:lstStyle/>
                    <a:p>
                      <a:pPr algn="l" fontAlgn="b"/>
                      <a:r>
                        <a:rPr lang="en-US" sz="2000" b="0" u="none" strike="noStrike">
                          <a:solidFill>
                            <a:srgbClr val="000000"/>
                          </a:solidFill>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1919527"/>
                  </a:ext>
                </a:extLst>
              </a:tr>
              <a:tr h="190500">
                <a:tc>
                  <a:txBody>
                    <a:bodyPr/>
                    <a:lstStyle/>
                    <a:p>
                      <a:pPr algn="l" fontAlgn="b"/>
                      <a:r>
                        <a:rPr lang="en-US" sz="2000" b="0" u="none" strike="noStrike">
                          <a:solidFill>
                            <a:srgbClr val="000000"/>
                          </a:solidFill>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hot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5481614"/>
                  </a:ext>
                </a:extLst>
              </a:tr>
              <a:tr h="190500">
                <a:tc>
                  <a:txBody>
                    <a:bodyPr/>
                    <a:lstStyle/>
                    <a:p>
                      <a:pPr algn="l" fontAlgn="b"/>
                      <a:r>
                        <a:rPr lang="en-US" sz="2000" b="0" u="none" strike="noStrike">
                          <a:solidFill>
                            <a:srgbClr val="000000"/>
                          </a:solidFill>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high</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4978973"/>
                  </a:ext>
                </a:extLst>
              </a:tr>
              <a:tr h="190500">
                <a:tc>
                  <a:txBody>
                    <a:bodyPr/>
                    <a:lstStyle/>
                    <a:p>
                      <a:pPr algn="l" fontAlgn="b"/>
                      <a:r>
                        <a:rPr lang="en-US" sz="2000" b="0" u="none" strike="noStrike">
                          <a:solidFill>
                            <a:srgbClr val="000000"/>
                          </a:solidFill>
                          <a:effectLst/>
                        </a:rPr>
                        <a:t>sunny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cool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FALSE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yes</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9253159"/>
                  </a:ext>
                </a:extLst>
              </a:tr>
              <a:tr h="190500">
                <a:tc>
                  <a:txBody>
                    <a:bodyPr/>
                    <a:lstStyle/>
                    <a:p>
                      <a:pPr algn="l" fontAlgn="b"/>
                      <a:r>
                        <a:rPr lang="en-US" sz="2000" b="0" u="none" strike="noStrike" dirty="0">
                          <a:solidFill>
                            <a:srgbClr val="000000"/>
                          </a:solidFill>
                          <a:effectLst/>
                        </a:rPr>
                        <a:t>sunny</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mild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a:solidFill>
                            <a:srgbClr val="000000"/>
                          </a:solidFill>
                          <a:effectLst/>
                        </a:rPr>
                        <a:t>normal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0" u="none" strike="noStrike">
                          <a:solidFill>
                            <a:srgbClr val="000000"/>
                          </a:solidFill>
                          <a:effectLst/>
                        </a:rPr>
                        <a:t>TRUE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b="0" u="none" strike="noStrike" dirty="0">
                          <a:solidFill>
                            <a:srgbClr val="000000"/>
                          </a:solidFill>
                          <a:effectLst/>
                        </a:rPr>
                        <a:t>yes</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4395801"/>
                  </a:ext>
                </a:extLst>
              </a:tr>
            </a:tbl>
          </a:graphicData>
        </a:graphic>
      </p:graphicFrame>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0917A6F-8717-4295-A469-22266B4C3A2C}"/>
                  </a:ext>
                </a:extLst>
              </p:cNvPr>
              <p:cNvGraphicFramePr>
                <a:graphicFrameLocks noGrp="1"/>
              </p:cNvGraphicFramePr>
              <p:nvPr>
                <p:extLst>
                  <p:ext uri="{D42A27DB-BD31-4B8C-83A1-F6EECF244321}">
                    <p14:modId xmlns:p14="http://schemas.microsoft.com/office/powerpoint/2010/main" val="1052769740"/>
                  </p:ext>
                </p:extLst>
              </p:nvPr>
            </p:nvGraphicFramePr>
            <p:xfrm>
              <a:off x="561824" y="4015311"/>
              <a:ext cx="11669825" cy="5839093"/>
            </p:xfrm>
            <a:graphic>
              <a:graphicData uri="http://schemas.openxmlformats.org/drawingml/2006/table">
                <a:tbl>
                  <a:tblPr/>
                  <a:tblGrid>
                    <a:gridCol w="1137898">
                      <a:extLst>
                        <a:ext uri="{9D8B030D-6E8A-4147-A177-3AD203B41FA5}">
                          <a16:colId xmlns:a16="http://schemas.microsoft.com/office/drawing/2014/main" val="918181499"/>
                        </a:ext>
                      </a:extLst>
                    </a:gridCol>
                    <a:gridCol w="1992085">
                      <a:extLst>
                        <a:ext uri="{9D8B030D-6E8A-4147-A177-3AD203B41FA5}">
                          <a16:colId xmlns:a16="http://schemas.microsoft.com/office/drawing/2014/main" val="1746822775"/>
                        </a:ext>
                      </a:extLst>
                    </a:gridCol>
                    <a:gridCol w="1714500">
                      <a:extLst>
                        <a:ext uri="{9D8B030D-6E8A-4147-A177-3AD203B41FA5}">
                          <a16:colId xmlns:a16="http://schemas.microsoft.com/office/drawing/2014/main" val="3152183750"/>
                        </a:ext>
                      </a:extLst>
                    </a:gridCol>
                    <a:gridCol w="3608615">
                      <a:extLst>
                        <a:ext uri="{9D8B030D-6E8A-4147-A177-3AD203B41FA5}">
                          <a16:colId xmlns:a16="http://schemas.microsoft.com/office/drawing/2014/main" val="1580887563"/>
                        </a:ext>
                      </a:extLst>
                    </a:gridCol>
                    <a:gridCol w="3216727">
                      <a:extLst>
                        <a:ext uri="{9D8B030D-6E8A-4147-A177-3AD203B41FA5}">
                          <a16:colId xmlns:a16="http://schemas.microsoft.com/office/drawing/2014/main" val="1034850298"/>
                        </a:ext>
                      </a:extLst>
                    </a:gridCol>
                  </a:tblGrid>
                  <a:tr h="1182493">
                    <a:tc>
                      <a:txBody>
                        <a:bodyPr/>
                        <a:lstStyle/>
                        <a:p>
                          <a:pPr algn="r" fontAlgn="ctr"/>
                          <a:r>
                            <a:rPr lang="en-US" sz="2400" b="1" i="0" u="none" strike="noStrike" dirty="0">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outlook</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ctr" fontAlgn="ctr"/>
                          <a:r>
                            <a:rPr lang="en-US" sz="2400" b="1" i="0" u="none" strike="noStrike" dirty="0">
                              <a:solidFill>
                                <a:srgbClr val="000000"/>
                              </a:solidFill>
                              <a:effectLst/>
                              <a:latin typeface="Arial" panose="020B0604020202020204" pitchFamily="34" charset="0"/>
                            </a:rPr>
                            <a:t>Formula</a:t>
                          </a:r>
                          <a:br>
                            <a:rPr lang="en-US" sz="2400" b="1" i="0" u="none" strike="noStrike" dirty="0">
                              <a:solidFill>
                                <a:srgbClr val="000000"/>
                              </a:solidFill>
                              <a:effectLst/>
                              <a:latin typeface="Arial" panose="020B0604020202020204" pitchFamily="34" charset="0"/>
                            </a:rPr>
                          </a:b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560364044"/>
                      </a:ext>
                    </a:extLst>
                  </a:tr>
                  <a:tr h="936342">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pPr algn="r" fontAlgn="ct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𝑟𝑎𝑖𝑛𝑦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𝑛𝑜</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2</m:t>
                                  </m:r>
                                </m:num>
                                <m:den>
                                  <m:r>
                                    <a:rPr lang="en-US" sz="2400" b="0" i="1" u="none" strike="noStrike" smtClean="0">
                                      <a:solidFill>
                                        <a:srgbClr val="000000"/>
                                      </a:solidFill>
                                      <a:effectLst/>
                                      <a:latin typeface="Cambria Math" panose="02040503050406030204" pitchFamily="18" charset="0"/>
                                    </a:rPr>
                                    <m:t>5</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415456942"/>
                      </a:ext>
                    </a:extLst>
                  </a:tr>
                  <a:tr h="927972">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marL="0" marR="0" lvl="0" indent="0" algn="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𝑠𝑢𝑛𝑛𝑦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𝑛𝑜</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3</m:t>
                                  </m:r>
                                </m:num>
                                <m:den>
                                  <m:r>
                                    <a:rPr lang="en-US" sz="2400" b="0" i="1" u="none" strike="noStrike" smtClean="0">
                                      <a:solidFill>
                                        <a:srgbClr val="000000"/>
                                      </a:solidFill>
                                      <a:effectLst/>
                                      <a:latin typeface="Cambria Math" panose="02040503050406030204" pitchFamily="18" charset="0"/>
                                    </a:rPr>
                                    <m:t>5</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0,60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157455"/>
                      </a:ext>
                    </a:extLst>
                  </a:tr>
                  <a:tr h="92797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4</a:t>
                          </a:r>
                        </a:p>
                      </a:txBody>
                      <a:tcPr marL="9525" marR="9525" marT="9525" marB="0" anchor="ctr">
                        <a:lnL>
                          <a:noFill/>
                        </a:lnL>
                        <a:lnR>
                          <a:noFill/>
                        </a:lnR>
                        <a:lnT>
                          <a:noFill/>
                        </a:lnT>
                        <a:lnB>
                          <a:noFill/>
                        </a:lnB>
                        <a:solidFill>
                          <a:srgbClr val="F5F5F5"/>
                        </a:solidFill>
                      </a:tcPr>
                    </a:tc>
                    <a:tc>
                      <a:txBody>
                        <a:bodyPr/>
                        <a:lstStyle/>
                        <a:p>
                          <a:pPr marL="0" marR="0" lvl="0" indent="0" algn="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𝑜𝑣𝑒𝑟𝑐𝑎𝑠𝑡</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4</m:t>
                                  </m:r>
                                </m:num>
                                <m:den>
                                  <m:r>
                                    <a:rPr lang="en-US" sz="2400" b="0" i="1" u="none" strike="noStrike" smtClean="0">
                                      <a:solidFill>
                                        <a:srgbClr val="000000"/>
                                      </a:solidFill>
                                      <a:effectLst/>
                                      <a:latin typeface="Cambria Math" panose="02040503050406030204" pitchFamily="18" charset="0"/>
                                    </a:rPr>
                                    <m:t>9</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0,44</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652195059"/>
                      </a:ext>
                    </a:extLst>
                  </a:tr>
                  <a:tr h="93634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marL="0" marR="0" lvl="0" indent="0" algn="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𝑟𝑎𝑖𝑛𝑦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3</m:t>
                                  </m:r>
                                </m:num>
                                <m:den>
                                  <m:r>
                                    <a:rPr lang="en-US" sz="2400" b="0" i="1" u="none" strike="noStrike" smtClean="0">
                                      <a:solidFill>
                                        <a:srgbClr val="000000"/>
                                      </a:solidFill>
                                      <a:effectLst/>
                                      <a:latin typeface="Cambria Math" panose="02040503050406030204" pitchFamily="18" charset="0"/>
                                    </a:rPr>
                                    <m:t>9</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78797647"/>
                      </a:ext>
                    </a:extLst>
                  </a:tr>
                  <a:tr h="92797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pPr marL="0" marR="0" lvl="0" indent="0" algn="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𝑠𝑢𝑛𝑛𝑦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2</m:t>
                                  </m:r>
                                </m:num>
                                <m:den>
                                  <m:r>
                                    <a:rPr lang="en-US" sz="2400" b="0" i="1" u="none" strike="noStrike" smtClean="0">
                                      <a:solidFill>
                                        <a:srgbClr val="000000"/>
                                      </a:solidFill>
                                      <a:effectLst/>
                                      <a:latin typeface="Cambria Math" panose="02040503050406030204" pitchFamily="18" charset="0"/>
                                    </a:rPr>
                                    <m:t>9</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949895544"/>
                      </a:ext>
                    </a:extLst>
                  </a:tr>
                </a:tbl>
              </a:graphicData>
            </a:graphic>
          </p:graphicFrame>
        </mc:Choice>
        <mc:Fallback xmlns="">
          <p:graphicFrame>
            <p:nvGraphicFramePr>
              <p:cNvPr id="6" name="Table 5">
                <a:extLst>
                  <a:ext uri="{FF2B5EF4-FFF2-40B4-BE49-F238E27FC236}">
                    <a16:creationId xmlns:a16="http://schemas.microsoft.com/office/drawing/2014/main" id="{90917A6F-8717-4295-A469-22266B4C3A2C}"/>
                  </a:ext>
                </a:extLst>
              </p:cNvPr>
              <p:cNvGraphicFramePr>
                <a:graphicFrameLocks noGrp="1"/>
              </p:cNvGraphicFramePr>
              <p:nvPr>
                <p:extLst>
                  <p:ext uri="{D42A27DB-BD31-4B8C-83A1-F6EECF244321}">
                    <p14:modId xmlns:p14="http://schemas.microsoft.com/office/powerpoint/2010/main" val="1052769740"/>
                  </p:ext>
                </p:extLst>
              </p:nvPr>
            </p:nvGraphicFramePr>
            <p:xfrm>
              <a:off x="561824" y="4015311"/>
              <a:ext cx="11669825" cy="5839093"/>
            </p:xfrm>
            <a:graphic>
              <a:graphicData uri="http://schemas.openxmlformats.org/drawingml/2006/table">
                <a:tbl>
                  <a:tblPr/>
                  <a:tblGrid>
                    <a:gridCol w="1137898">
                      <a:extLst>
                        <a:ext uri="{9D8B030D-6E8A-4147-A177-3AD203B41FA5}">
                          <a16:colId xmlns:a16="http://schemas.microsoft.com/office/drawing/2014/main" val="918181499"/>
                        </a:ext>
                      </a:extLst>
                    </a:gridCol>
                    <a:gridCol w="1992085">
                      <a:extLst>
                        <a:ext uri="{9D8B030D-6E8A-4147-A177-3AD203B41FA5}">
                          <a16:colId xmlns:a16="http://schemas.microsoft.com/office/drawing/2014/main" val="1746822775"/>
                        </a:ext>
                      </a:extLst>
                    </a:gridCol>
                    <a:gridCol w="1714500">
                      <a:extLst>
                        <a:ext uri="{9D8B030D-6E8A-4147-A177-3AD203B41FA5}">
                          <a16:colId xmlns:a16="http://schemas.microsoft.com/office/drawing/2014/main" val="3152183750"/>
                        </a:ext>
                      </a:extLst>
                    </a:gridCol>
                    <a:gridCol w="3608615">
                      <a:extLst>
                        <a:ext uri="{9D8B030D-6E8A-4147-A177-3AD203B41FA5}">
                          <a16:colId xmlns:a16="http://schemas.microsoft.com/office/drawing/2014/main" val="1580887563"/>
                        </a:ext>
                      </a:extLst>
                    </a:gridCol>
                    <a:gridCol w="3216727">
                      <a:extLst>
                        <a:ext uri="{9D8B030D-6E8A-4147-A177-3AD203B41FA5}">
                          <a16:colId xmlns:a16="http://schemas.microsoft.com/office/drawing/2014/main" val="1034850298"/>
                        </a:ext>
                      </a:extLst>
                    </a:gridCol>
                  </a:tblGrid>
                  <a:tr h="1182493">
                    <a:tc>
                      <a:txBody>
                        <a:bodyPr/>
                        <a:lstStyle/>
                        <a:p>
                          <a:pPr algn="r" fontAlgn="ctr"/>
                          <a:r>
                            <a:rPr lang="en-US" sz="2400" b="1" i="0" u="none" strike="noStrike" dirty="0">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outlook</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ctr" fontAlgn="ctr"/>
                          <a:r>
                            <a:rPr lang="en-US" sz="2400" b="1" i="0" u="none" strike="noStrike" dirty="0">
                              <a:solidFill>
                                <a:srgbClr val="000000"/>
                              </a:solidFill>
                              <a:effectLst/>
                              <a:latin typeface="Arial" panose="020B0604020202020204" pitchFamily="34" charset="0"/>
                            </a:rPr>
                            <a:t>Formula</a:t>
                          </a:r>
                          <a:br>
                            <a:rPr lang="en-US" sz="2400" b="1" i="0" u="none" strike="noStrike" dirty="0">
                              <a:solidFill>
                                <a:srgbClr val="000000"/>
                              </a:solidFill>
                              <a:effectLst/>
                              <a:latin typeface="Arial" panose="020B0604020202020204" pitchFamily="34" charset="0"/>
                            </a:rPr>
                          </a:b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560364044"/>
                      </a:ext>
                    </a:extLst>
                  </a:tr>
                  <a:tr h="936342">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125974" r="-89189" b="-396753"/>
                          </a:stretch>
                        </a:blipFill>
                      </a:tcPr>
                    </a:tc>
                    <a:tc>
                      <a:txBody>
                        <a:bodyPr/>
                        <a:lstStyle/>
                        <a:p>
                          <a:pPr algn="r" fontAlgn="ctr"/>
                          <a:r>
                            <a:rPr lang="en-US" sz="2400" b="0" i="0" u="none" strike="noStrike" dirty="0">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415456942"/>
                      </a:ext>
                    </a:extLst>
                  </a:tr>
                  <a:tr h="927972">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endParaRPr lang="en-US"/>
                        </a:p>
                      </a:txBody>
                      <a:tcPr marL="9525" marR="9525" marT="9525" marB="0" anchor="ctr">
                        <a:lnL>
                          <a:noFill/>
                        </a:lnL>
                        <a:lnR>
                          <a:noFill/>
                        </a:lnR>
                        <a:lnT>
                          <a:noFill/>
                        </a:lnT>
                        <a:lnB>
                          <a:noFill/>
                        </a:lnB>
                        <a:blipFill>
                          <a:blip r:embed="rId2"/>
                          <a:stretch>
                            <a:fillRect l="-134291" t="-228947" r="-89189" b="-301974"/>
                          </a:stretch>
                        </a:blipFill>
                      </a:tcPr>
                    </a:tc>
                    <a:tc>
                      <a:txBody>
                        <a:bodyPr/>
                        <a:lstStyle/>
                        <a:p>
                          <a:pPr algn="r" fontAlgn="ctr"/>
                          <a:r>
                            <a:rPr lang="en-US" sz="2400" b="0" i="0" u="none" strike="noStrike" dirty="0">
                              <a:solidFill>
                                <a:srgbClr val="000000"/>
                              </a:solidFill>
                              <a:effectLst/>
                              <a:latin typeface="Arial" panose="020B0604020202020204" pitchFamily="34" charset="0"/>
                            </a:rPr>
                            <a:t>0,60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157455"/>
                      </a:ext>
                    </a:extLst>
                  </a:tr>
                  <a:tr h="92797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4</a:t>
                          </a: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326797" r="-89189" b="-200000"/>
                          </a:stretch>
                        </a:blipFill>
                      </a:tcPr>
                    </a:tc>
                    <a:tc>
                      <a:txBody>
                        <a:bodyPr/>
                        <a:lstStyle/>
                        <a:p>
                          <a:pPr algn="r" fontAlgn="ctr"/>
                          <a:r>
                            <a:rPr lang="en-US" sz="2400" b="0" i="0" u="none" strike="noStrike" dirty="0">
                              <a:solidFill>
                                <a:srgbClr val="000000"/>
                              </a:solidFill>
                              <a:effectLst/>
                              <a:latin typeface="Arial" panose="020B0604020202020204" pitchFamily="34" charset="0"/>
                            </a:rPr>
                            <a:t>0,44</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652195059"/>
                      </a:ext>
                    </a:extLst>
                  </a:tr>
                  <a:tr h="93634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endParaRPr lang="en-US"/>
                        </a:p>
                      </a:txBody>
                      <a:tcPr marL="9525" marR="9525" marT="9525" marB="0" anchor="ctr">
                        <a:lnL>
                          <a:noFill/>
                        </a:lnL>
                        <a:lnR>
                          <a:noFill/>
                        </a:lnR>
                        <a:lnT>
                          <a:noFill/>
                        </a:lnT>
                        <a:lnB>
                          <a:noFill/>
                        </a:lnB>
                        <a:blipFill>
                          <a:blip r:embed="rId2"/>
                          <a:stretch>
                            <a:fillRect l="-134291" t="-424026" r="-89189" b="-98701"/>
                          </a:stretch>
                        </a:blipFill>
                      </a:tcPr>
                    </a:tc>
                    <a:tc>
                      <a:txBody>
                        <a:bodyPr/>
                        <a:lstStyle/>
                        <a:p>
                          <a:pPr algn="r" fontAlgn="ctr"/>
                          <a:r>
                            <a:rPr lang="en-US" sz="2400" b="0" i="0" u="none" strike="noStrike" dirty="0">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78797647"/>
                      </a:ext>
                    </a:extLst>
                  </a:tr>
                  <a:tr h="927972">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530921" r="-89189"/>
                          </a:stretch>
                        </a:blipFill>
                      </a:tcPr>
                    </a:tc>
                    <a:tc>
                      <a:txBody>
                        <a:bodyPr/>
                        <a:lstStyle/>
                        <a:p>
                          <a:pPr algn="r" fontAlgn="ctr"/>
                          <a:r>
                            <a:rPr lang="en-US" sz="2400" b="0" i="0" u="none" strike="noStrike" dirty="0">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949895544"/>
                      </a:ext>
                    </a:extLst>
                  </a:tr>
                </a:tbl>
              </a:graphicData>
            </a:graphic>
          </p:graphicFrame>
        </mc:Fallback>
      </mc:AlternateContent>
    </p:spTree>
    <p:extLst>
      <p:ext uri="{BB962C8B-B14F-4D97-AF65-F5344CB8AC3E}">
        <p14:creationId xmlns:p14="http://schemas.microsoft.com/office/powerpoint/2010/main" val="2789353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a:t>
            </a:r>
          </a:p>
          <a:p>
            <a:r>
              <a:rPr lang="en-US" dirty="0"/>
              <a:t>Let’s calculate all (naïve) likelihoods for each feature:</a:t>
            </a:r>
          </a:p>
          <a:p>
            <a:r>
              <a:rPr lang="en-US" dirty="0"/>
              <a:t>P(</a:t>
            </a:r>
            <a:r>
              <a:rPr lang="en-US" dirty="0" err="1"/>
              <a:t>temperature|play</a:t>
            </a:r>
            <a:r>
              <a:rPr lang="en-US" dirty="0"/>
              <a:t>):</a:t>
            </a:r>
          </a:p>
          <a:p>
            <a:endParaRPr lang="en-US" dirty="0"/>
          </a:p>
          <a:p>
            <a:endParaRPr lang="en-US" dirty="0"/>
          </a:p>
          <a:p>
            <a:endParaRPr lang="en-US" dirty="0"/>
          </a:p>
          <a:p>
            <a:endParaRPr lang="en-US" dirty="0"/>
          </a:p>
          <a:p>
            <a:r>
              <a:rPr lang="en-US" dirty="0"/>
              <a:t>P(</a:t>
            </a:r>
            <a:r>
              <a:rPr lang="en-US" dirty="0" err="1"/>
              <a:t>humidity|play</a:t>
            </a:r>
            <a:r>
              <a:rPr lang="en-US" dirty="0"/>
              <a:t>): </a:t>
            </a:r>
          </a:p>
          <a:p>
            <a:endParaRPr lang="en-US" dirty="0"/>
          </a:p>
          <a:p>
            <a:endParaRPr lang="en-US" dirty="0"/>
          </a:p>
          <a:p>
            <a:r>
              <a:rPr lang="en-US" dirty="0"/>
              <a:t>P(</a:t>
            </a:r>
            <a:r>
              <a:rPr lang="en-US" dirty="0" err="1"/>
              <a:t>windy|play</a:t>
            </a:r>
            <a:r>
              <a:rPr lang="en-US" dirty="0"/>
              <a:t>):</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8" name="Table 7">
            <a:extLst>
              <a:ext uri="{FF2B5EF4-FFF2-40B4-BE49-F238E27FC236}">
                <a16:creationId xmlns:a16="http://schemas.microsoft.com/office/drawing/2014/main" id="{0BA7B1CF-245B-40A3-A96A-99127321D4BB}"/>
              </a:ext>
            </a:extLst>
          </p:cNvPr>
          <p:cNvGraphicFramePr>
            <a:graphicFrameLocks noGrp="1"/>
          </p:cNvGraphicFramePr>
          <p:nvPr>
            <p:extLst>
              <p:ext uri="{D42A27DB-BD31-4B8C-83A1-F6EECF244321}">
                <p14:modId xmlns:p14="http://schemas.microsoft.com/office/powerpoint/2010/main" val="3024142785"/>
              </p:ext>
            </p:extLst>
          </p:nvPr>
        </p:nvGraphicFramePr>
        <p:xfrm>
          <a:off x="5834743" y="3309257"/>
          <a:ext cx="9154886" cy="2626995"/>
        </p:xfrm>
        <a:graphic>
          <a:graphicData uri="http://schemas.openxmlformats.org/drawingml/2006/table">
            <a:tbl>
              <a:tblPr/>
              <a:tblGrid>
                <a:gridCol w="2063073">
                  <a:extLst>
                    <a:ext uri="{9D8B030D-6E8A-4147-A177-3AD203B41FA5}">
                      <a16:colId xmlns:a16="http://schemas.microsoft.com/office/drawing/2014/main" val="3338003247"/>
                    </a:ext>
                  </a:extLst>
                </a:gridCol>
                <a:gridCol w="2063073">
                  <a:extLst>
                    <a:ext uri="{9D8B030D-6E8A-4147-A177-3AD203B41FA5}">
                      <a16:colId xmlns:a16="http://schemas.microsoft.com/office/drawing/2014/main" val="3707079907"/>
                    </a:ext>
                  </a:extLst>
                </a:gridCol>
                <a:gridCol w="1550754">
                  <a:extLst>
                    <a:ext uri="{9D8B030D-6E8A-4147-A177-3AD203B41FA5}">
                      <a16:colId xmlns:a16="http://schemas.microsoft.com/office/drawing/2014/main" val="4115273261"/>
                    </a:ext>
                  </a:extLst>
                </a:gridCol>
                <a:gridCol w="3477986">
                  <a:extLst>
                    <a:ext uri="{9D8B030D-6E8A-4147-A177-3AD203B41FA5}">
                      <a16:colId xmlns:a16="http://schemas.microsoft.com/office/drawing/2014/main" val="3287814608"/>
                    </a:ext>
                  </a:extLst>
                </a:gridCol>
              </a:tblGrid>
              <a:tr h="304800">
                <a:tc>
                  <a:txBody>
                    <a:bodyPr/>
                    <a:lstStyle/>
                    <a:p>
                      <a:pPr algn="r" fontAlgn="ctr"/>
                      <a:r>
                        <a:rPr lang="en-US" sz="2400" b="1" i="0" u="none" strike="noStrike">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temperature</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P(temperature|play)</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601525903"/>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cool</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1</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618927628"/>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hot</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737918914"/>
                  </a:ext>
                </a:extLst>
              </a:tr>
              <a:tr h="190500">
                <a:tc>
                  <a:txBody>
                    <a:bodyPr/>
                    <a:lstStyle/>
                    <a:p>
                      <a:pPr algn="r" fontAlgn="ctr"/>
                      <a:r>
                        <a:rPr lang="en-US" sz="2400" b="0" i="0" u="none" strike="noStrike" dirty="0">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mild</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62564736"/>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cool</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176546610"/>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hot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4042179740"/>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mild</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4</a:t>
                      </a:r>
                    </a:p>
                  </a:txBody>
                  <a:tcPr marL="9525" marR="9525" marT="9525" marB="0" anchor="ctr">
                    <a:lnL>
                      <a:noFill/>
                    </a:lnL>
                    <a:lnR>
                      <a:noFill/>
                    </a:lnR>
                    <a:lnT>
                      <a:noFill/>
                    </a:lnT>
                    <a:lnB>
                      <a:noFill/>
                    </a:lnB>
                    <a:solidFill>
                      <a:srgbClr val="FFFFFF"/>
                    </a:solidFill>
                  </a:tcPr>
                </a:tc>
                <a:tc>
                  <a:txBody>
                    <a:bodyPr/>
                    <a:lstStyle/>
                    <a:p>
                      <a:pPr algn="r" fontAlgn="b"/>
                      <a:r>
                        <a:rPr lang="en-US" sz="2400" b="0" i="0" u="none" strike="noStrike" dirty="0">
                          <a:solidFill>
                            <a:srgbClr val="000000"/>
                          </a:solidFill>
                          <a:effectLst/>
                          <a:latin typeface="Calibri" panose="020F0502020204030204" pitchFamily="34" charset="0"/>
                        </a:rPr>
                        <a:t>0,44</a:t>
                      </a:r>
                    </a:p>
                  </a:txBody>
                  <a:tcPr marL="9525" marR="9525" marT="9525" marB="0" anchor="b">
                    <a:lnL>
                      <a:noFill/>
                    </a:lnL>
                    <a:lnR>
                      <a:noFill/>
                    </a:lnR>
                    <a:lnT>
                      <a:noFill/>
                    </a:lnT>
                    <a:lnB>
                      <a:noFill/>
                    </a:lnB>
                  </a:tcPr>
                </a:tc>
                <a:extLst>
                  <a:ext uri="{0D108BD9-81ED-4DB2-BD59-A6C34878D82A}">
                    <a16:rowId xmlns:a16="http://schemas.microsoft.com/office/drawing/2014/main" val="2580503363"/>
                  </a:ext>
                </a:extLst>
              </a:tr>
            </a:tbl>
          </a:graphicData>
        </a:graphic>
      </p:graphicFrame>
      <p:graphicFrame>
        <p:nvGraphicFramePr>
          <p:cNvPr id="9" name="Table 8">
            <a:extLst>
              <a:ext uri="{FF2B5EF4-FFF2-40B4-BE49-F238E27FC236}">
                <a16:creationId xmlns:a16="http://schemas.microsoft.com/office/drawing/2014/main" id="{85F5C639-0522-40BB-B563-3FDB29AE64DC}"/>
              </a:ext>
            </a:extLst>
          </p:cNvPr>
          <p:cNvGraphicFramePr>
            <a:graphicFrameLocks noGrp="1"/>
          </p:cNvGraphicFramePr>
          <p:nvPr>
            <p:extLst>
              <p:ext uri="{D42A27DB-BD31-4B8C-83A1-F6EECF244321}">
                <p14:modId xmlns:p14="http://schemas.microsoft.com/office/powerpoint/2010/main" val="2559786933"/>
              </p:ext>
            </p:extLst>
          </p:nvPr>
        </p:nvGraphicFramePr>
        <p:xfrm>
          <a:off x="5834742" y="5991225"/>
          <a:ext cx="9154885" cy="1876425"/>
        </p:xfrm>
        <a:graphic>
          <a:graphicData uri="http://schemas.openxmlformats.org/drawingml/2006/table">
            <a:tbl>
              <a:tblPr/>
              <a:tblGrid>
                <a:gridCol w="2063073">
                  <a:extLst>
                    <a:ext uri="{9D8B030D-6E8A-4147-A177-3AD203B41FA5}">
                      <a16:colId xmlns:a16="http://schemas.microsoft.com/office/drawing/2014/main" val="1386783444"/>
                    </a:ext>
                  </a:extLst>
                </a:gridCol>
                <a:gridCol w="2063073">
                  <a:extLst>
                    <a:ext uri="{9D8B030D-6E8A-4147-A177-3AD203B41FA5}">
                      <a16:colId xmlns:a16="http://schemas.microsoft.com/office/drawing/2014/main" val="3979345001"/>
                    </a:ext>
                  </a:extLst>
                </a:gridCol>
                <a:gridCol w="1534426">
                  <a:extLst>
                    <a:ext uri="{9D8B030D-6E8A-4147-A177-3AD203B41FA5}">
                      <a16:colId xmlns:a16="http://schemas.microsoft.com/office/drawing/2014/main" val="1918759243"/>
                    </a:ext>
                  </a:extLst>
                </a:gridCol>
                <a:gridCol w="3494313">
                  <a:extLst>
                    <a:ext uri="{9D8B030D-6E8A-4147-A177-3AD203B41FA5}">
                      <a16:colId xmlns:a16="http://schemas.microsoft.com/office/drawing/2014/main" val="1678438482"/>
                    </a:ext>
                  </a:extLst>
                </a:gridCol>
              </a:tblGrid>
              <a:tr h="304800">
                <a:tc>
                  <a:txBody>
                    <a:bodyPr/>
                    <a:lstStyle/>
                    <a:p>
                      <a:pPr algn="r" fontAlgn="ctr"/>
                      <a:r>
                        <a:rPr lang="en-US" sz="2400" b="1" i="0" u="none" strike="noStrike">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humidity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P(humidity|play)</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932704467"/>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high</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4</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0,80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418769135"/>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normal</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1</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4290597371"/>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high</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1989714318"/>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normal</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6</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0,67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086677086"/>
                  </a:ext>
                </a:extLst>
              </a:tr>
            </a:tbl>
          </a:graphicData>
        </a:graphic>
      </p:graphicFrame>
      <p:graphicFrame>
        <p:nvGraphicFramePr>
          <p:cNvPr id="10" name="Table 9">
            <a:extLst>
              <a:ext uri="{FF2B5EF4-FFF2-40B4-BE49-F238E27FC236}">
                <a16:creationId xmlns:a16="http://schemas.microsoft.com/office/drawing/2014/main" id="{E1B7971F-E9D2-42D6-A629-F3C74AF8FECF}"/>
              </a:ext>
            </a:extLst>
          </p:cNvPr>
          <p:cNvGraphicFramePr>
            <a:graphicFrameLocks noGrp="1"/>
          </p:cNvGraphicFramePr>
          <p:nvPr>
            <p:extLst>
              <p:ext uri="{D42A27DB-BD31-4B8C-83A1-F6EECF244321}">
                <p14:modId xmlns:p14="http://schemas.microsoft.com/office/powerpoint/2010/main" val="2649635524"/>
              </p:ext>
            </p:extLst>
          </p:nvPr>
        </p:nvGraphicFramePr>
        <p:xfrm>
          <a:off x="5834742" y="7977980"/>
          <a:ext cx="9154886" cy="1876425"/>
        </p:xfrm>
        <a:graphic>
          <a:graphicData uri="http://schemas.openxmlformats.org/drawingml/2006/table">
            <a:tbl>
              <a:tblPr/>
              <a:tblGrid>
                <a:gridCol w="2063073">
                  <a:extLst>
                    <a:ext uri="{9D8B030D-6E8A-4147-A177-3AD203B41FA5}">
                      <a16:colId xmlns:a16="http://schemas.microsoft.com/office/drawing/2014/main" val="1858148107"/>
                    </a:ext>
                  </a:extLst>
                </a:gridCol>
                <a:gridCol w="2063073">
                  <a:extLst>
                    <a:ext uri="{9D8B030D-6E8A-4147-A177-3AD203B41FA5}">
                      <a16:colId xmlns:a16="http://schemas.microsoft.com/office/drawing/2014/main" val="1478565075"/>
                    </a:ext>
                  </a:extLst>
                </a:gridCol>
                <a:gridCol w="2063073">
                  <a:extLst>
                    <a:ext uri="{9D8B030D-6E8A-4147-A177-3AD203B41FA5}">
                      <a16:colId xmlns:a16="http://schemas.microsoft.com/office/drawing/2014/main" val="4045998798"/>
                    </a:ext>
                  </a:extLst>
                </a:gridCol>
                <a:gridCol w="2965667">
                  <a:extLst>
                    <a:ext uri="{9D8B030D-6E8A-4147-A177-3AD203B41FA5}">
                      <a16:colId xmlns:a16="http://schemas.microsoft.com/office/drawing/2014/main" val="2793015224"/>
                    </a:ext>
                  </a:extLst>
                </a:gridCol>
              </a:tblGrid>
              <a:tr h="190500">
                <a:tc>
                  <a:txBody>
                    <a:bodyPr/>
                    <a:lstStyle/>
                    <a:p>
                      <a:pPr algn="r" fontAlgn="ctr"/>
                      <a:r>
                        <a:rPr lang="en-US" sz="2400" b="1" i="0" u="none" strike="noStrike">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windy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P(windy|play)</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703314200"/>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FALSE</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2</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554722862"/>
                  </a:ext>
                </a:extLst>
              </a:tr>
              <a:tr h="190500">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TRUE</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0,60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76267371"/>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FALSE</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6</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0,67</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771830146"/>
                  </a:ext>
                </a:extLst>
              </a:tr>
              <a:tr h="190500">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TRUE</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3</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240037708"/>
                  </a:ext>
                </a:extLst>
              </a:tr>
            </a:tbl>
          </a:graphicData>
        </a:graphic>
      </p:graphicFrame>
    </p:spTree>
    <p:extLst>
      <p:ext uri="{BB962C8B-B14F-4D97-AF65-F5344CB8AC3E}">
        <p14:creationId xmlns:p14="http://schemas.microsoft.com/office/powerpoint/2010/main" val="31256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Example</a:t>
                </a:r>
              </a:p>
              <a:p>
                <a:r>
                  <a:rPr lang="en-US" dirty="0"/>
                  <a:t>Will we play on a day with following features?</a:t>
                </a:r>
              </a:p>
              <a:p>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𝑡𝑎𝑟𝑔𝑒𝑡</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 </m:t>
                      </m:r>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𝑡𝑎𝑟𝑔𝑒𝑡</m:t>
                          </m:r>
                        </m:e>
                      </m:d>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𝑓𝑒𝑎𝑡𝑢𝑟𝑒</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𝑖</m:t>
                                  </m:r>
                                </m:sub>
                              </m:sSub>
                            </m:e>
                            <m:e>
                              <m:r>
                                <a:rPr lang="en-US" b="0" i="1" dirty="0" smtClean="0">
                                  <a:latin typeface="Cambria Math" panose="02040503050406030204" pitchFamily="18" charset="0"/>
                                </a:rPr>
                                <m:t>𝑡𝑎𝑟𝑔𝑒𝑡</m:t>
                              </m:r>
                            </m:e>
                          </m:d>
                        </m:e>
                      </m:nary>
                      <m:r>
                        <a:rPr lang="en-US" i="1" dirty="0" smtClean="0">
                          <a:latin typeface="Cambria Math" panose="02040503050406030204" pitchFamily="18" charset="0"/>
                        </a:rPr>
                        <m:t> </m:t>
                      </m:r>
                    </m:oMath>
                  </m:oMathPara>
                </a14:m>
                <a:endParaRPr lang="en-US" dirty="0"/>
              </a:p>
              <a:p>
                <a:r>
                  <a:rPr lang="en-US" dirty="0"/>
                  <a:t>Test the proportion where target = Yes:</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𝑠𝑢𝑛𝑛𝑦</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h𝑜𝑡</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e>
                      </m:d>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h𝑖𝑔h</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𝑦𝑒𝑠</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14</m:t>
                          </m:r>
                        </m:den>
                      </m:f>
                      <m:r>
                        <a:rPr lang="en-US" b="0" i="1" smtClean="0">
                          <a:latin typeface="Cambria Math" panose="02040503050406030204" pitchFamily="18" charset="0"/>
                        </a:rPr>
                        <m:t>∗0,22∗0,22∗0,33∗0,67=0,0070</m:t>
                      </m:r>
                    </m:oMath>
                  </m:oMathPara>
                </a14:m>
                <a:endParaRPr lang="en-US" dirty="0"/>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b="-2997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E459D38F-AAEA-447D-AC0C-7F608C9F68CB}"/>
              </a:ext>
            </a:extLst>
          </p:cNvPr>
          <p:cNvGraphicFramePr>
            <a:graphicFrameLocks noGrp="1"/>
          </p:cNvGraphicFramePr>
          <p:nvPr>
            <p:extLst>
              <p:ext uri="{D42A27DB-BD31-4B8C-83A1-F6EECF244321}">
                <p14:modId xmlns:p14="http://schemas.microsoft.com/office/powerpoint/2010/main" val="391053386"/>
              </p:ext>
            </p:extLst>
          </p:nvPr>
        </p:nvGraphicFramePr>
        <p:xfrm>
          <a:off x="998693" y="3154680"/>
          <a:ext cx="15773400" cy="1005840"/>
        </p:xfrm>
        <a:graphic>
          <a:graphicData uri="http://schemas.openxmlformats.org/drawingml/2006/table">
            <a:tbl>
              <a:tblPr/>
              <a:tblGrid>
                <a:gridCol w="3943350">
                  <a:extLst>
                    <a:ext uri="{9D8B030D-6E8A-4147-A177-3AD203B41FA5}">
                      <a16:colId xmlns:a16="http://schemas.microsoft.com/office/drawing/2014/main" val="2856951612"/>
                    </a:ext>
                  </a:extLst>
                </a:gridCol>
                <a:gridCol w="3943350">
                  <a:extLst>
                    <a:ext uri="{9D8B030D-6E8A-4147-A177-3AD203B41FA5}">
                      <a16:colId xmlns:a16="http://schemas.microsoft.com/office/drawing/2014/main" val="3586749945"/>
                    </a:ext>
                  </a:extLst>
                </a:gridCol>
                <a:gridCol w="3943350">
                  <a:extLst>
                    <a:ext uri="{9D8B030D-6E8A-4147-A177-3AD203B41FA5}">
                      <a16:colId xmlns:a16="http://schemas.microsoft.com/office/drawing/2014/main" val="1698699057"/>
                    </a:ext>
                  </a:extLst>
                </a:gridCol>
                <a:gridCol w="3943350">
                  <a:extLst>
                    <a:ext uri="{9D8B030D-6E8A-4147-A177-3AD203B41FA5}">
                      <a16:colId xmlns:a16="http://schemas.microsoft.com/office/drawing/2014/main" val="1566724102"/>
                    </a:ext>
                  </a:extLst>
                </a:gridCol>
              </a:tblGrid>
              <a:tr h="0">
                <a:tc>
                  <a:txBody>
                    <a:bodyPr/>
                    <a:lstStyle/>
                    <a:p>
                      <a:pPr algn="r" fontAlgn="ctr"/>
                      <a:r>
                        <a:rPr lang="en-US" b="1">
                          <a:effectLst/>
                        </a:rPr>
                        <a:t>outlook</a:t>
                      </a:r>
                    </a:p>
                  </a:txBody>
                  <a:tcPr anchor="ctr">
                    <a:lnL>
                      <a:noFill/>
                    </a:lnL>
                    <a:lnR>
                      <a:noFill/>
                    </a:lnR>
                    <a:lnT>
                      <a:noFill/>
                    </a:lnT>
                    <a:lnB>
                      <a:noFill/>
                    </a:lnB>
                    <a:solidFill>
                      <a:srgbClr val="FFFFFF"/>
                    </a:solidFill>
                  </a:tcPr>
                </a:tc>
                <a:tc>
                  <a:txBody>
                    <a:bodyPr/>
                    <a:lstStyle/>
                    <a:p>
                      <a:pPr algn="r" fontAlgn="ctr"/>
                      <a:r>
                        <a:rPr lang="en-US" b="1">
                          <a:effectLst/>
                        </a:rPr>
                        <a:t>temperature</a:t>
                      </a:r>
                    </a:p>
                  </a:txBody>
                  <a:tcPr anchor="ctr">
                    <a:lnL>
                      <a:noFill/>
                    </a:lnL>
                    <a:lnR>
                      <a:noFill/>
                    </a:lnR>
                    <a:lnT>
                      <a:noFill/>
                    </a:lnT>
                    <a:lnB>
                      <a:noFill/>
                    </a:lnB>
                    <a:solidFill>
                      <a:srgbClr val="FFFFFF"/>
                    </a:solidFill>
                  </a:tcPr>
                </a:tc>
                <a:tc>
                  <a:txBody>
                    <a:bodyPr/>
                    <a:lstStyle/>
                    <a:p>
                      <a:pPr algn="r" fontAlgn="ctr"/>
                      <a:r>
                        <a:rPr lang="en-US" b="1">
                          <a:effectLst/>
                        </a:rPr>
                        <a:t>humidity</a:t>
                      </a:r>
                    </a:p>
                  </a:txBody>
                  <a:tcPr anchor="ctr">
                    <a:lnL>
                      <a:noFill/>
                    </a:lnL>
                    <a:lnR>
                      <a:noFill/>
                    </a:lnR>
                    <a:lnT>
                      <a:noFill/>
                    </a:lnT>
                    <a:lnB>
                      <a:noFill/>
                    </a:lnB>
                    <a:solidFill>
                      <a:srgbClr val="FFFFFF"/>
                    </a:solidFill>
                  </a:tcPr>
                </a:tc>
                <a:tc>
                  <a:txBody>
                    <a:bodyPr/>
                    <a:lstStyle/>
                    <a:p>
                      <a:pPr algn="r" fontAlgn="ctr"/>
                      <a:r>
                        <a:rPr lang="en-US" b="1">
                          <a:effectLst/>
                        </a:rPr>
                        <a:t>windy</a:t>
                      </a:r>
                    </a:p>
                  </a:txBody>
                  <a:tcPr anchor="ctr">
                    <a:lnL>
                      <a:noFill/>
                    </a:lnL>
                    <a:lnR>
                      <a:noFill/>
                    </a:lnR>
                    <a:lnT>
                      <a:noFill/>
                    </a:lnT>
                    <a:lnB>
                      <a:noFill/>
                    </a:lnB>
                    <a:solidFill>
                      <a:srgbClr val="FFFFFF"/>
                    </a:solidFill>
                  </a:tcPr>
                </a:tc>
                <a:extLst>
                  <a:ext uri="{0D108BD9-81ED-4DB2-BD59-A6C34878D82A}">
                    <a16:rowId xmlns:a16="http://schemas.microsoft.com/office/drawing/2014/main" val="3012126649"/>
                  </a:ext>
                </a:extLst>
              </a:tr>
              <a:tr h="0">
                <a:tc>
                  <a:txBody>
                    <a:bodyPr/>
                    <a:lstStyle/>
                    <a:p>
                      <a:pPr algn="r" fontAlgn="ctr"/>
                      <a:r>
                        <a:rPr lang="en-US">
                          <a:effectLst/>
                        </a:rPr>
                        <a:t>sunny</a:t>
                      </a:r>
                    </a:p>
                  </a:txBody>
                  <a:tcPr anchor="ctr">
                    <a:lnL>
                      <a:noFill/>
                    </a:lnL>
                    <a:lnR>
                      <a:noFill/>
                    </a:lnR>
                    <a:lnT>
                      <a:noFill/>
                    </a:lnT>
                    <a:lnB>
                      <a:noFill/>
                    </a:lnB>
                    <a:solidFill>
                      <a:srgbClr val="F5F5F5"/>
                    </a:solidFill>
                  </a:tcPr>
                </a:tc>
                <a:tc>
                  <a:txBody>
                    <a:bodyPr/>
                    <a:lstStyle/>
                    <a:p>
                      <a:pPr algn="r" fontAlgn="ctr"/>
                      <a:r>
                        <a:rPr lang="en-US">
                          <a:effectLst/>
                        </a:rPr>
                        <a:t>hot</a:t>
                      </a:r>
                    </a:p>
                  </a:txBody>
                  <a:tcPr anchor="ctr">
                    <a:lnL>
                      <a:noFill/>
                    </a:lnL>
                    <a:lnR>
                      <a:noFill/>
                    </a:lnR>
                    <a:lnT>
                      <a:noFill/>
                    </a:lnT>
                    <a:lnB>
                      <a:noFill/>
                    </a:lnB>
                    <a:solidFill>
                      <a:srgbClr val="F5F5F5"/>
                    </a:solidFill>
                  </a:tcPr>
                </a:tc>
                <a:tc>
                  <a:txBody>
                    <a:bodyPr/>
                    <a:lstStyle/>
                    <a:p>
                      <a:pPr algn="r" fontAlgn="ctr"/>
                      <a:r>
                        <a:rPr lang="en-US">
                          <a:effectLst/>
                        </a:rPr>
                        <a:t>high</a:t>
                      </a:r>
                    </a:p>
                  </a:txBody>
                  <a:tcPr anchor="ctr">
                    <a:lnL>
                      <a:noFill/>
                    </a:lnL>
                    <a:lnR>
                      <a:noFill/>
                    </a:lnR>
                    <a:lnT>
                      <a:noFill/>
                    </a:lnT>
                    <a:lnB>
                      <a:noFill/>
                    </a:lnB>
                    <a:solidFill>
                      <a:srgbClr val="F5F5F5"/>
                    </a:solidFill>
                  </a:tcPr>
                </a:tc>
                <a:tc>
                  <a:txBody>
                    <a:bodyPr/>
                    <a:lstStyle/>
                    <a:p>
                      <a:pPr algn="r" fontAlgn="ctr"/>
                      <a:r>
                        <a:rPr lang="en-US" dirty="0">
                          <a:effectLst/>
                        </a:rPr>
                        <a:t>False</a:t>
                      </a:r>
                    </a:p>
                  </a:txBody>
                  <a:tcPr anchor="ctr">
                    <a:lnL>
                      <a:noFill/>
                    </a:lnL>
                    <a:lnR>
                      <a:noFill/>
                    </a:lnR>
                    <a:lnT>
                      <a:noFill/>
                    </a:lnT>
                    <a:lnB>
                      <a:noFill/>
                    </a:lnB>
                    <a:solidFill>
                      <a:srgbClr val="F5F5F5"/>
                    </a:solidFill>
                  </a:tcPr>
                </a:tc>
                <a:extLst>
                  <a:ext uri="{0D108BD9-81ED-4DB2-BD59-A6C34878D82A}">
                    <a16:rowId xmlns:a16="http://schemas.microsoft.com/office/drawing/2014/main" val="2759567317"/>
                  </a:ext>
                </a:extLst>
              </a:tr>
            </a:tbl>
          </a:graphicData>
        </a:graphic>
      </p:graphicFrame>
    </p:spTree>
    <p:extLst>
      <p:ext uri="{BB962C8B-B14F-4D97-AF65-F5344CB8AC3E}">
        <p14:creationId xmlns:p14="http://schemas.microsoft.com/office/powerpoint/2010/main" val="416404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Machine Learning</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solidFill>
                  <a:srgbClr val="FFFFFF"/>
                </a:solidFill>
              </a:rPr>
              <a:t>Naïve bayes</a:t>
            </a: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Example</a:t>
                </a:r>
              </a:p>
              <a:p>
                <a:r>
                  <a:rPr lang="en-US" dirty="0"/>
                  <a:t>Will we play on a day with following features?</a:t>
                </a:r>
              </a:p>
              <a:p>
                <a:endParaRPr lang="en-US" dirty="0"/>
              </a:p>
              <a:p>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𝑡𝑎𝑟𝑔𝑒𝑡</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 </m:t>
                      </m:r>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𝑡𝑎𝑟𝑔𝑒𝑡</m:t>
                          </m:r>
                        </m:e>
                      </m:d>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𝑓𝑒𝑎𝑡𝑢𝑟𝑒</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𝑖</m:t>
                                  </m:r>
                                </m:sub>
                              </m:sSub>
                            </m:e>
                            <m:e>
                              <m:r>
                                <a:rPr lang="en-US" b="0" i="1" dirty="0" smtClean="0">
                                  <a:latin typeface="Cambria Math" panose="02040503050406030204" pitchFamily="18" charset="0"/>
                                </a:rPr>
                                <m:t>𝑡𝑎𝑟𝑔𝑒𝑡</m:t>
                              </m:r>
                            </m:e>
                          </m:d>
                        </m:e>
                      </m:nary>
                      <m:r>
                        <a:rPr lang="en-US" i="1" dirty="0" smtClean="0">
                          <a:latin typeface="Cambria Math" panose="02040503050406030204" pitchFamily="18" charset="0"/>
                        </a:rPr>
                        <m:t> </m:t>
                      </m:r>
                    </m:oMath>
                  </m:oMathPara>
                </a14:m>
                <a:endParaRPr lang="en-US" dirty="0"/>
              </a:p>
              <a:p>
                <a:r>
                  <a:rPr lang="en-US" dirty="0"/>
                  <a:t>Test the proportion where target = No:</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𝑠𝑢𝑛𝑛𝑦</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h𝑜𝑡</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e>
                      </m:d>
                    </m:oMath>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h𝑖𝑔h</m:t>
                          </m:r>
                        </m:e>
                        <m:e>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e>
                      </m:d>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m:t>
                      </m:r>
                      <m:r>
                        <a:rPr lang="en-US" b="0" i="1" smtClean="0">
                          <a:latin typeface="Cambria Math" panose="02040503050406030204" pitchFamily="18" charset="0"/>
                        </a:rPr>
                        <m:t>𝑝𝑙𝑎𝑦</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14</m:t>
                          </m:r>
                        </m:den>
                      </m:f>
                      <m:r>
                        <a:rPr lang="en-US" b="0" i="1" smtClean="0">
                          <a:latin typeface="Cambria Math" panose="02040503050406030204" pitchFamily="18" charset="0"/>
                        </a:rPr>
                        <m:t>∗0,60∗0,40∗0,80∗0,40=0,0492</m:t>
                      </m:r>
                    </m:oMath>
                  </m:oMathPara>
                </a14:m>
                <a:endParaRPr lang="en-US" dirty="0"/>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b="-3017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E459D38F-AAEA-447D-AC0C-7F608C9F68CB}"/>
              </a:ext>
            </a:extLst>
          </p:cNvPr>
          <p:cNvGraphicFramePr>
            <a:graphicFrameLocks noGrp="1"/>
          </p:cNvGraphicFramePr>
          <p:nvPr/>
        </p:nvGraphicFramePr>
        <p:xfrm>
          <a:off x="998693" y="3154680"/>
          <a:ext cx="15773400" cy="1005840"/>
        </p:xfrm>
        <a:graphic>
          <a:graphicData uri="http://schemas.openxmlformats.org/drawingml/2006/table">
            <a:tbl>
              <a:tblPr/>
              <a:tblGrid>
                <a:gridCol w="3943350">
                  <a:extLst>
                    <a:ext uri="{9D8B030D-6E8A-4147-A177-3AD203B41FA5}">
                      <a16:colId xmlns:a16="http://schemas.microsoft.com/office/drawing/2014/main" val="2856951612"/>
                    </a:ext>
                  </a:extLst>
                </a:gridCol>
                <a:gridCol w="3943350">
                  <a:extLst>
                    <a:ext uri="{9D8B030D-6E8A-4147-A177-3AD203B41FA5}">
                      <a16:colId xmlns:a16="http://schemas.microsoft.com/office/drawing/2014/main" val="3586749945"/>
                    </a:ext>
                  </a:extLst>
                </a:gridCol>
                <a:gridCol w="3943350">
                  <a:extLst>
                    <a:ext uri="{9D8B030D-6E8A-4147-A177-3AD203B41FA5}">
                      <a16:colId xmlns:a16="http://schemas.microsoft.com/office/drawing/2014/main" val="1698699057"/>
                    </a:ext>
                  </a:extLst>
                </a:gridCol>
                <a:gridCol w="3943350">
                  <a:extLst>
                    <a:ext uri="{9D8B030D-6E8A-4147-A177-3AD203B41FA5}">
                      <a16:colId xmlns:a16="http://schemas.microsoft.com/office/drawing/2014/main" val="1566724102"/>
                    </a:ext>
                  </a:extLst>
                </a:gridCol>
              </a:tblGrid>
              <a:tr h="0">
                <a:tc>
                  <a:txBody>
                    <a:bodyPr/>
                    <a:lstStyle/>
                    <a:p>
                      <a:pPr algn="r" fontAlgn="ctr"/>
                      <a:r>
                        <a:rPr lang="en-US" b="1">
                          <a:effectLst/>
                        </a:rPr>
                        <a:t>outlook</a:t>
                      </a:r>
                    </a:p>
                  </a:txBody>
                  <a:tcPr anchor="ctr">
                    <a:lnL>
                      <a:noFill/>
                    </a:lnL>
                    <a:lnR>
                      <a:noFill/>
                    </a:lnR>
                    <a:lnT>
                      <a:noFill/>
                    </a:lnT>
                    <a:lnB>
                      <a:noFill/>
                    </a:lnB>
                    <a:solidFill>
                      <a:srgbClr val="FFFFFF"/>
                    </a:solidFill>
                  </a:tcPr>
                </a:tc>
                <a:tc>
                  <a:txBody>
                    <a:bodyPr/>
                    <a:lstStyle/>
                    <a:p>
                      <a:pPr algn="r" fontAlgn="ctr"/>
                      <a:r>
                        <a:rPr lang="en-US" b="1">
                          <a:effectLst/>
                        </a:rPr>
                        <a:t>temperature</a:t>
                      </a:r>
                    </a:p>
                  </a:txBody>
                  <a:tcPr anchor="ctr">
                    <a:lnL>
                      <a:noFill/>
                    </a:lnL>
                    <a:lnR>
                      <a:noFill/>
                    </a:lnR>
                    <a:lnT>
                      <a:noFill/>
                    </a:lnT>
                    <a:lnB>
                      <a:noFill/>
                    </a:lnB>
                    <a:solidFill>
                      <a:srgbClr val="FFFFFF"/>
                    </a:solidFill>
                  </a:tcPr>
                </a:tc>
                <a:tc>
                  <a:txBody>
                    <a:bodyPr/>
                    <a:lstStyle/>
                    <a:p>
                      <a:pPr algn="r" fontAlgn="ctr"/>
                      <a:r>
                        <a:rPr lang="en-US" b="1">
                          <a:effectLst/>
                        </a:rPr>
                        <a:t>humidity</a:t>
                      </a:r>
                    </a:p>
                  </a:txBody>
                  <a:tcPr anchor="ctr">
                    <a:lnL>
                      <a:noFill/>
                    </a:lnL>
                    <a:lnR>
                      <a:noFill/>
                    </a:lnR>
                    <a:lnT>
                      <a:noFill/>
                    </a:lnT>
                    <a:lnB>
                      <a:noFill/>
                    </a:lnB>
                    <a:solidFill>
                      <a:srgbClr val="FFFFFF"/>
                    </a:solidFill>
                  </a:tcPr>
                </a:tc>
                <a:tc>
                  <a:txBody>
                    <a:bodyPr/>
                    <a:lstStyle/>
                    <a:p>
                      <a:pPr algn="r" fontAlgn="ctr"/>
                      <a:r>
                        <a:rPr lang="en-US" b="1">
                          <a:effectLst/>
                        </a:rPr>
                        <a:t>windy</a:t>
                      </a:r>
                    </a:p>
                  </a:txBody>
                  <a:tcPr anchor="ctr">
                    <a:lnL>
                      <a:noFill/>
                    </a:lnL>
                    <a:lnR>
                      <a:noFill/>
                    </a:lnR>
                    <a:lnT>
                      <a:noFill/>
                    </a:lnT>
                    <a:lnB>
                      <a:noFill/>
                    </a:lnB>
                    <a:solidFill>
                      <a:srgbClr val="FFFFFF"/>
                    </a:solidFill>
                  </a:tcPr>
                </a:tc>
                <a:extLst>
                  <a:ext uri="{0D108BD9-81ED-4DB2-BD59-A6C34878D82A}">
                    <a16:rowId xmlns:a16="http://schemas.microsoft.com/office/drawing/2014/main" val="3012126649"/>
                  </a:ext>
                </a:extLst>
              </a:tr>
              <a:tr h="0">
                <a:tc>
                  <a:txBody>
                    <a:bodyPr/>
                    <a:lstStyle/>
                    <a:p>
                      <a:pPr algn="r" fontAlgn="ctr"/>
                      <a:r>
                        <a:rPr lang="en-US">
                          <a:effectLst/>
                        </a:rPr>
                        <a:t>sunny</a:t>
                      </a:r>
                    </a:p>
                  </a:txBody>
                  <a:tcPr anchor="ctr">
                    <a:lnL>
                      <a:noFill/>
                    </a:lnL>
                    <a:lnR>
                      <a:noFill/>
                    </a:lnR>
                    <a:lnT>
                      <a:noFill/>
                    </a:lnT>
                    <a:lnB>
                      <a:noFill/>
                    </a:lnB>
                    <a:solidFill>
                      <a:srgbClr val="F5F5F5"/>
                    </a:solidFill>
                  </a:tcPr>
                </a:tc>
                <a:tc>
                  <a:txBody>
                    <a:bodyPr/>
                    <a:lstStyle/>
                    <a:p>
                      <a:pPr algn="r" fontAlgn="ctr"/>
                      <a:r>
                        <a:rPr lang="en-US">
                          <a:effectLst/>
                        </a:rPr>
                        <a:t>hot</a:t>
                      </a:r>
                    </a:p>
                  </a:txBody>
                  <a:tcPr anchor="ctr">
                    <a:lnL>
                      <a:noFill/>
                    </a:lnL>
                    <a:lnR>
                      <a:noFill/>
                    </a:lnR>
                    <a:lnT>
                      <a:noFill/>
                    </a:lnT>
                    <a:lnB>
                      <a:noFill/>
                    </a:lnB>
                    <a:solidFill>
                      <a:srgbClr val="F5F5F5"/>
                    </a:solidFill>
                  </a:tcPr>
                </a:tc>
                <a:tc>
                  <a:txBody>
                    <a:bodyPr/>
                    <a:lstStyle/>
                    <a:p>
                      <a:pPr algn="r" fontAlgn="ctr"/>
                      <a:r>
                        <a:rPr lang="en-US">
                          <a:effectLst/>
                        </a:rPr>
                        <a:t>high</a:t>
                      </a:r>
                    </a:p>
                  </a:txBody>
                  <a:tcPr anchor="ctr">
                    <a:lnL>
                      <a:noFill/>
                    </a:lnL>
                    <a:lnR>
                      <a:noFill/>
                    </a:lnR>
                    <a:lnT>
                      <a:noFill/>
                    </a:lnT>
                    <a:lnB>
                      <a:noFill/>
                    </a:lnB>
                    <a:solidFill>
                      <a:srgbClr val="F5F5F5"/>
                    </a:solidFill>
                  </a:tcPr>
                </a:tc>
                <a:tc>
                  <a:txBody>
                    <a:bodyPr/>
                    <a:lstStyle/>
                    <a:p>
                      <a:pPr algn="r" fontAlgn="ctr"/>
                      <a:r>
                        <a:rPr lang="en-US" dirty="0">
                          <a:effectLst/>
                        </a:rPr>
                        <a:t>False</a:t>
                      </a:r>
                    </a:p>
                  </a:txBody>
                  <a:tcPr anchor="ctr">
                    <a:lnL>
                      <a:noFill/>
                    </a:lnL>
                    <a:lnR>
                      <a:noFill/>
                    </a:lnR>
                    <a:lnT>
                      <a:noFill/>
                    </a:lnT>
                    <a:lnB>
                      <a:noFill/>
                    </a:lnB>
                    <a:solidFill>
                      <a:srgbClr val="F5F5F5"/>
                    </a:solidFill>
                  </a:tcPr>
                </a:tc>
                <a:extLst>
                  <a:ext uri="{0D108BD9-81ED-4DB2-BD59-A6C34878D82A}">
                    <a16:rowId xmlns:a16="http://schemas.microsoft.com/office/drawing/2014/main" val="2759567317"/>
                  </a:ext>
                </a:extLst>
              </a:tr>
            </a:tbl>
          </a:graphicData>
        </a:graphic>
      </p:graphicFrame>
    </p:spTree>
    <p:extLst>
      <p:ext uri="{BB962C8B-B14F-4D97-AF65-F5344CB8AC3E}">
        <p14:creationId xmlns:p14="http://schemas.microsoft.com/office/powerpoint/2010/main" val="11590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Example</a:t>
                </a:r>
              </a:p>
              <a:p>
                <a:r>
                  <a:rPr lang="en-US" dirty="0"/>
                  <a:t>Will we play on a day with following features?</a:t>
                </a:r>
              </a:p>
              <a:p>
                <a:endParaRPr lang="en-US" dirty="0"/>
              </a:p>
              <a:p>
                <a:endParaRPr lang="en-US" dirty="0"/>
              </a:p>
              <a:p>
                <a:endParaRPr lang="en-US" dirty="0"/>
              </a:p>
              <a:p>
                <a:pPr marL="571500" indent="-571500">
                  <a:buFont typeface="Symbol" panose="05050102010706020507" pitchFamily="18" charset="2"/>
                  <a:buChar char="Þ"/>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𝑝𝑙𝑎𝑦</m:t>
                        </m:r>
                        <m:r>
                          <a:rPr lang="en-US" b="0" i="1" dirty="0" smtClean="0">
                            <a:latin typeface="Cambria Math" panose="02040503050406030204" pitchFamily="18" charset="0"/>
                          </a:rPr>
                          <m:t>=</m:t>
                        </m:r>
                        <m:r>
                          <a:rPr lang="en-US" b="0" i="1" dirty="0" smtClean="0">
                            <a:latin typeface="Cambria Math" panose="02040503050406030204" pitchFamily="18" charset="0"/>
                          </a:rPr>
                          <m:t>𝑦𝑒𝑠</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 </m:t>
                    </m:r>
                  </m:oMath>
                </a14:m>
                <a:r>
                  <a:rPr lang="en-US" dirty="0"/>
                  <a:t>0,0070</a:t>
                </a:r>
              </a:p>
              <a:p>
                <a:pPr marL="571500" indent="-571500">
                  <a:buFont typeface="Symbol" panose="05050102010706020507" pitchFamily="18" charset="2"/>
                  <a:buChar char="Þ"/>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𝑝𝑙𝑎𝑦</m:t>
                        </m:r>
                        <m:r>
                          <a:rPr lang="en-US" b="0" i="1" dirty="0" smtClean="0">
                            <a:latin typeface="Cambria Math" panose="02040503050406030204" pitchFamily="18" charset="0"/>
                          </a:rPr>
                          <m:t>=  </m:t>
                        </m:r>
                        <m:r>
                          <a:rPr lang="en-US" b="0" i="1" dirty="0" smtClean="0">
                            <a:latin typeface="Cambria Math" panose="02040503050406030204" pitchFamily="18" charset="0"/>
                          </a:rPr>
                          <m:t>𝑛𝑜</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m:t>
                    </m:r>
                  </m:oMath>
                </a14:m>
                <a:r>
                  <a:rPr lang="en-US" dirty="0"/>
                  <a:t> 0,0492</a:t>
                </a:r>
              </a:p>
              <a:p>
                <a:pPr marL="571500" indent="-571500">
                  <a:buFont typeface="Symbol" panose="05050102010706020507" pitchFamily="18" charset="2"/>
                  <a:buChar char="Þ"/>
                </a:pPr>
                <a:endParaRPr lang="en-US" dirty="0"/>
              </a:p>
              <a:p>
                <a:r>
                  <a:rPr lang="en-US" dirty="0"/>
                  <a:t>0,0492&gt;0,0070 =&gt; Higher chance to not play on this day.</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b="-309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E459D38F-AAEA-447D-AC0C-7F608C9F68CB}"/>
              </a:ext>
            </a:extLst>
          </p:cNvPr>
          <p:cNvGraphicFramePr>
            <a:graphicFrameLocks noGrp="1"/>
          </p:cNvGraphicFramePr>
          <p:nvPr/>
        </p:nvGraphicFramePr>
        <p:xfrm>
          <a:off x="998693" y="3154680"/>
          <a:ext cx="15773400" cy="1005840"/>
        </p:xfrm>
        <a:graphic>
          <a:graphicData uri="http://schemas.openxmlformats.org/drawingml/2006/table">
            <a:tbl>
              <a:tblPr/>
              <a:tblGrid>
                <a:gridCol w="3943350">
                  <a:extLst>
                    <a:ext uri="{9D8B030D-6E8A-4147-A177-3AD203B41FA5}">
                      <a16:colId xmlns:a16="http://schemas.microsoft.com/office/drawing/2014/main" val="2856951612"/>
                    </a:ext>
                  </a:extLst>
                </a:gridCol>
                <a:gridCol w="3943350">
                  <a:extLst>
                    <a:ext uri="{9D8B030D-6E8A-4147-A177-3AD203B41FA5}">
                      <a16:colId xmlns:a16="http://schemas.microsoft.com/office/drawing/2014/main" val="3586749945"/>
                    </a:ext>
                  </a:extLst>
                </a:gridCol>
                <a:gridCol w="3943350">
                  <a:extLst>
                    <a:ext uri="{9D8B030D-6E8A-4147-A177-3AD203B41FA5}">
                      <a16:colId xmlns:a16="http://schemas.microsoft.com/office/drawing/2014/main" val="1698699057"/>
                    </a:ext>
                  </a:extLst>
                </a:gridCol>
                <a:gridCol w="3943350">
                  <a:extLst>
                    <a:ext uri="{9D8B030D-6E8A-4147-A177-3AD203B41FA5}">
                      <a16:colId xmlns:a16="http://schemas.microsoft.com/office/drawing/2014/main" val="1566724102"/>
                    </a:ext>
                  </a:extLst>
                </a:gridCol>
              </a:tblGrid>
              <a:tr h="0">
                <a:tc>
                  <a:txBody>
                    <a:bodyPr/>
                    <a:lstStyle/>
                    <a:p>
                      <a:pPr algn="r" fontAlgn="ctr"/>
                      <a:r>
                        <a:rPr lang="en-US" b="1">
                          <a:effectLst/>
                        </a:rPr>
                        <a:t>outlook</a:t>
                      </a:r>
                    </a:p>
                  </a:txBody>
                  <a:tcPr anchor="ctr">
                    <a:lnL>
                      <a:noFill/>
                    </a:lnL>
                    <a:lnR>
                      <a:noFill/>
                    </a:lnR>
                    <a:lnT>
                      <a:noFill/>
                    </a:lnT>
                    <a:lnB>
                      <a:noFill/>
                    </a:lnB>
                    <a:solidFill>
                      <a:srgbClr val="FFFFFF"/>
                    </a:solidFill>
                  </a:tcPr>
                </a:tc>
                <a:tc>
                  <a:txBody>
                    <a:bodyPr/>
                    <a:lstStyle/>
                    <a:p>
                      <a:pPr algn="r" fontAlgn="ctr"/>
                      <a:r>
                        <a:rPr lang="en-US" b="1">
                          <a:effectLst/>
                        </a:rPr>
                        <a:t>temperature</a:t>
                      </a:r>
                    </a:p>
                  </a:txBody>
                  <a:tcPr anchor="ctr">
                    <a:lnL>
                      <a:noFill/>
                    </a:lnL>
                    <a:lnR>
                      <a:noFill/>
                    </a:lnR>
                    <a:lnT>
                      <a:noFill/>
                    </a:lnT>
                    <a:lnB>
                      <a:noFill/>
                    </a:lnB>
                    <a:solidFill>
                      <a:srgbClr val="FFFFFF"/>
                    </a:solidFill>
                  </a:tcPr>
                </a:tc>
                <a:tc>
                  <a:txBody>
                    <a:bodyPr/>
                    <a:lstStyle/>
                    <a:p>
                      <a:pPr algn="r" fontAlgn="ctr"/>
                      <a:r>
                        <a:rPr lang="en-US" b="1">
                          <a:effectLst/>
                        </a:rPr>
                        <a:t>humidity</a:t>
                      </a:r>
                    </a:p>
                  </a:txBody>
                  <a:tcPr anchor="ctr">
                    <a:lnL>
                      <a:noFill/>
                    </a:lnL>
                    <a:lnR>
                      <a:noFill/>
                    </a:lnR>
                    <a:lnT>
                      <a:noFill/>
                    </a:lnT>
                    <a:lnB>
                      <a:noFill/>
                    </a:lnB>
                    <a:solidFill>
                      <a:srgbClr val="FFFFFF"/>
                    </a:solidFill>
                  </a:tcPr>
                </a:tc>
                <a:tc>
                  <a:txBody>
                    <a:bodyPr/>
                    <a:lstStyle/>
                    <a:p>
                      <a:pPr algn="r" fontAlgn="ctr"/>
                      <a:r>
                        <a:rPr lang="en-US" b="1">
                          <a:effectLst/>
                        </a:rPr>
                        <a:t>windy</a:t>
                      </a:r>
                    </a:p>
                  </a:txBody>
                  <a:tcPr anchor="ctr">
                    <a:lnL>
                      <a:noFill/>
                    </a:lnL>
                    <a:lnR>
                      <a:noFill/>
                    </a:lnR>
                    <a:lnT>
                      <a:noFill/>
                    </a:lnT>
                    <a:lnB>
                      <a:noFill/>
                    </a:lnB>
                    <a:solidFill>
                      <a:srgbClr val="FFFFFF"/>
                    </a:solidFill>
                  </a:tcPr>
                </a:tc>
                <a:extLst>
                  <a:ext uri="{0D108BD9-81ED-4DB2-BD59-A6C34878D82A}">
                    <a16:rowId xmlns:a16="http://schemas.microsoft.com/office/drawing/2014/main" val="3012126649"/>
                  </a:ext>
                </a:extLst>
              </a:tr>
              <a:tr h="0">
                <a:tc>
                  <a:txBody>
                    <a:bodyPr/>
                    <a:lstStyle/>
                    <a:p>
                      <a:pPr algn="r" fontAlgn="ctr"/>
                      <a:r>
                        <a:rPr lang="en-US">
                          <a:effectLst/>
                        </a:rPr>
                        <a:t>sunny</a:t>
                      </a:r>
                    </a:p>
                  </a:txBody>
                  <a:tcPr anchor="ctr">
                    <a:lnL>
                      <a:noFill/>
                    </a:lnL>
                    <a:lnR>
                      <a:noFill/>
                    </a:lnR>
                    <a:lnT>
                      <a:noFill/>
                    </a:lnT>
                    <a:lnB>
                      <a:noFill/>
                    </a:lnB>
                    <a:solidFill>
                      <a:srgbClr val="F5F5F5"/>
                    </a:solidFill>
                  </a:tcPr>
                </a:tc>
                <a:tc>
                  <a:txBody>
                    <a:bodyPr/>
                    <a:lstStyle/>
                    <a:p>
                      <a:pPr algn="r" fontAlgn="ctr"/>
                      <a:r>
                        <a:rPr lang="en-US">
                          <a:effectLst/>
                        </a:rPr>
                        <a:t>hot</a:t>
                      </a:r>
                    </a:p>
                  </a:txBody>
                  <a:tcPr anchor="ctr">
                    <a:lnL>
                      <a:noFill/>
                    </a:lnL>
                    <a:lnR>
                      <a:noFill/>
                    </a:lnR>
                    <a:lnT>
                      <a:noFill/>
                    </a:lnT>
                    <a:lnB>
                      <a:noFill/>
                    </a:lnB>
                    <a:solidFill>
                      <a:srgbClr val="F5F5F5"/>
                    </a:solidFill>
                  </a:tcPr>
                </a:tc>
                <a:tc>
                  <a:txBody>
                    <a:bodyPr/>
                    <a:lstStyle/>
                    <a:p>
                      <a:pPr algn="r" fontAlgn="ctr"/>
                      <a:r>
                        <a:rPr lang="en-US">
                          <a:effectLst/>
                        </a:rPr>
                        <a:t>high</a:t>
                      </a:r>
                    </a:p>
                  </a:txBody>
                  <a:tcPr anchor="ctr">
                    <a:lnL>
                      <a:noFill/>
                    </a:lnL>
                    <a:lnR>
                      <a:noFill/>
                    </a:lnR>
                    <a:lnT>
                      <a:noFill/>
                    </a:lnT>
                    <a:lnB>
                      <a:noFill/>
                    </a:lnB>
                    <a:solidFill>
                      <a:srgbClr val="F5F5F5"/>
                    </a:solidFill>
                  </a:tcPr>
                </a:tc>
                <a:tc>
                  <a:txBody>
                    <a:bodyPr/>
                    <a:lstStyle/>
                    <a:p>
                      <a:pPr algn="r" fontAlgn="ctr"/>
                      <a:r>
                        <a:rPr lang="en-US" dirty="0">
                          <a:effectLst/>
                        </a:rPr>
                        <a:t>False</a:t>
                      </a:r>
                    </a:p>
                  </a:txBody>
                  <a:tcPr anchor="ctr">
                    <a:lnL>
                      <a:noFill/>
                    </a:lnL>
                    <a:lnR>
                      <a:noFill/>
                    </a:lnR>
                    <a:lnT>
                      <a:noFill/>
                    </a:lnT>
                    <a:lnB>
                      <a:noFill/>
                    </a:lnB>
                    <a:solidFill>
                      <a:srgbClr val="F5F5F5"/>
                    </a:solidFill>
                  </a:tcPr>
                </a:tc>
                <a:extLst>
                  <a:ext uri="{0D108BD9-81ED-4DB2-BD59-A6C34878D82A}">
                    <a16:rowId xmlns:a16="http://schemas.microsoft.com/office/drawing/2014/main" val="2759567317"/>
                  </a:ext>
                </a:extLst>
              </a:tr>
            </a:tbl>
          </a:graphicData>
        </a:graphic>
      </p:graphicFrame>
    </p:spTree>
    <p:extLst>
      <p:ext uri="{BB962C8B-B14F-4D97-AF65-F5344CB8AC3E}">
        <p14:creationId xmlns:p14="http://schemas.microsoft.com/office/powerpoint/2010/main" val="30020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Example 2</a:t>
                </a:r>
              </a:p>
              <a:p>
                <a:r>
                  <a:rPr lang="en-US" dirty="0"/>
                  <a:t>Will we play on a day with following features?</a:t>
                </a:r>
              </a:p>
              <a:p>
                <a:endParaRPr lang="en-US" dirty="0"/>
              </a:p>
              <a:p>
                <a:endParaRPr lang="en-US" dirty="0"/>
              </a:p>
              <a:p>
                <a:endParaRPr lang="en-US" dirty="0"/>
              </a:p>
              <a:p>
                <a:pPr marL="571500" indent="-571500">
                  <a:buFont typeface="Symbol" panose="05050102010706020507" pitchFamily="18" charset="2"/>
                  <a:buChar char="Þ"/>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𝑝𝑙𝑎𝑦</m:t>
                        </m:r>
                        <m:r>
                          <a:rPr lang="en-US" b="0" i="1" dirty="0" smtClean="0">
                            <a:latin typeface="Cambria Math" panose="02040503050406030204" pitchFamily="18" charset="0"/>
                          </a:rPr>
                          <m:t>=</m:t>
                        </m:r>
                        <m:r>
                          <a:rPr lang="en-US" b="0" i="1" dirty="0" smtClean="0">
                            <a:latin typeface="Cambria Math" panose="02040503050406030204" pitchFamily="18" charset="0"/>
                          </a:rPr>
                          <m:t>𝑦𝑒𝑠</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9</m:t>
                        </m:r>
                      </m:num>
                      <m:den>
                        <m:r>
                          <a:rPr lang="en-US" b="0" i="1" dirty="0" smtClean="0">
                            <a:latin typeface="Cambria Math" panose="02040503050406030204" pitchFamily="18" charset="0"/>
                          </a:rPr>
                          <m:t>14</m:t>
                        </m:r>
                      </m:den>
                    </m:f>
                    <m:r>
                      <a:rPr lang="en-US" b="0" i="1" dirty="0" smtClean="0">
                        <a:latin typeface="Cambria Math" panose="02040503050406030204" pitchFamily="18" charset="0"/>
                      </a:rPr>
                      <m:t>∗0,44∗0,22∗0,33∗0,67=0,0138</m:t>
                    </m:r>
                  </m:oMath>
                </a14:m>
                <a:endParaRPr lang="en-US" dirty="0"/>
              </a:p>
              <a:p>
                <a:pPr marL="571500" indent="-571500">
                  <a:buFont typeface="Symbol" panose="05050102010706020507" pitchFamily="18" charset="2"/>
                  <a:buChar char="Þ"/>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𝑝𝑙𝑎𝑦</m:t>
                        </m:r>
                        <m:r>
                          <a:rPr lang="en-US" b="0" i="1" dirty="0" smtClean="0">
                            <a:latin typeface="Cambria Math" panose="02040503050406030204" pitchFamily="18" charset="0"/>
                          </a:rPr>
                          <m:t>=  </m:t>
                        </m:r>
                        <m:r>
                          <a:rPr lang="en-US" b="0" i="1" dirty="0" smtClean="0">
                            <a:latin typeface="Cambria Math" panose="02040503050406030204" pitchFamily="18" charset="0"/>
                          </a:rPr>
                          <m:t>𝑛𝑜</m:t>
                        </m:r>
                      </m:e>
                      <m:e>
                        <m:r>
                          <a:rPr lang="en-US" i="1" dirty="0" err="1" smtClean="0">
                            <a:latin typeface="Cambria Math" panose="02040503050406030204" pitchFamily="18" charset="0"/>
                          </a:rPr>
                          <m:t>𝑓𝑒𝑎𝑡𝑢𝑟𝑒𝑠</m:t>
                        </m:r>
                      </m:e>
                    </m:d>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14</m:t>
                        </m:r>
                      </m:den>
                    </m:f>
                    <m:r>
                      <a:rPr lang="en-US" b="0" i="1" dirty="0" smtClean="0">
                        <a:latin typeface="Cambria Math" panose="02040503050406030204" pitchFamily="18" charset="0"/>
                      </a:rPr>
                      <m:t>∗</m:t>
                    </m:r>
                    <m:r>
                      <a:rPr lang="en-US" b="0" i="1" dirty="0" smtClean="0">
                        <a:solidFill>
                          <a:srgbClr val="FF0000"/>
                        </a:solidFill>
                        <a:latin typeface="Cambria Math" panose="02040503050406030204" pitchFamily="18" charset="0"/>
                      </a:rPr>
                      <m:t>0</m:t>
                    </m:r>
                    <m:r>
                      <a:rPr lang="en-US" b="0" i="1" dirty="0" smtClean="0">
                        <a:latin typeface="Cambria Math" panose="02040503050406030204" pitchFamily="18" charset="0"/>
                      </a:rPr>
                      <m:t>∗0,4∗0,8∗0,4=0</m:t>
                    </m:r>
                  </m:oMath>
                </a14:m>
                <a:endParaRPr lang="en-US" dirty="0"/>
              </a:p>
              <a:p>
                <a:pPr marL="571500" indent="-571500">
                  <a:buFont typeface="Symbol" panose="05050102010706020507" pitchFamily="18" charset="2"/>
                  <a:buChar char="Þ"/>
                </a:pPr>
                <a:endParaRPr lang="en-US" dirty="0"/>
              </a:p>
              <a:p>
                <a:r>
                  <a:rPr lang="en-US" dirty="0"/>
                  <a:t>We have 0 chance of playing  because it’s overcast, and we did not have a situation where we don’t play when it’s overcast in the training data!</a:t>
                </a:r>
              </a:p>
              <a:p>
                <a:r>
                  <a:rPr lang="en-US" dirty="0"/>
                  <a:t>=&gt; Not really helpful</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b="-2927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E459D38F-AAEA-447D-AC0C-7F608C9F68CB}"/>
              </a:ext>
            </a:extLst>
          </p:cNvPr>
          <p:cNvGraphicFramePr>
            <a:graphicFrameLocks noGrp="1"/>
          </p:cNvGraphicFramePr>
          <p:nvPr>
            <p:extLst>
              <p:ext uri="{D42A27DB-BD31-4B8C-83A1-F6EECF244321}">
                <p14:modId xmlns:p14="http://schemas.microsoft.com/office/powerpoint/2010/main" val="2984901565"/>
              </p:ext>
            </p:extLst>
          </p:nvPr>
        </p:nvGraphicFramePr>
        <p:xfrm>
          <a:off x="998693" y="3154680"/>
          <a:ext cx="15773400" cy="1005840"/>
        </p:xfrm>
        <a:graphic>
          <a:graphicData uri="http://schemas.openxmlformats.org/drawingml/2006/table">
            <a:tbl>
              <a:tblPr/>
              <a:tblGrid>
                <a:gridCol w="3943350">
                  <a:extLst>
                    <a:ext uri="{9D8B030D-6E8A-4147-A177-3AD203B41FA5}">
                      <a16:colId xmlns:a16="http://schemas.microsoft.com/office/drawing/2014/main" val="2856951612"/>
                    </a:ext>
                  </a:extLst>
                </a:gridCol>
                <a:gridCol w="3943350">
                  <a:extLst>
                    <a:ext uri="{9D8B030D-6E8A-4147-A177-3AD203B41FA5}">
                      <a16:colId xmlns:a16="http://schemas.microsoft.com/office/drawing/2014/main" val="3586749945"/>
                    </a:ext>
                  </a:extLst>
                </a:gridCol>
                <a:gridCol w="3943350">
                  <a:extLst>
                    <a:ext uri="{9D8B030D-6E8A-4147-A177-3AD203B41FA5}">
                      <a16:colId xmlns:a16="http://schemas.microsoft.com/office/drawing/2014/main" val="1698699057"/>
                    </a:ext>
                  </a:extLst>
                </a:gridCol>
                <a:gridCol w="3943350">
                  <a:extLst>
                    <a:ext uri="{9D8B030D-6E8A-4147-A177-3AD203B41FA5}">
                      <a16:colId xmlns:a16="http://schemas.microsoft.com/office/drawing/2014/main" val="1566724102"/>
                    </a:ext>
                  </a:extLst>
                </a:gridCol>
              </a:tblGrid>
              <a:tr h="0">
                <a:tc>
                  <a:txBody>
                    <a:bodyPr/>
                    <a:lstStyle/>
                    <a:p>
                      <a:pPr algn="r" fontAlgn="ctr"/>
                      <a:r>
                        <a:rPr lang="en-US" b="1">
                          <a:effectLst/>
                        </a:rPr>
                        <a:t>outlook</a:t>
                      </a:r>
                    </a:p>
                  </a:txBody>
                  <a:tcPr anchor="ctr">
                    <a:lnL>
                      <a:noFill/>
                    </a:lnL>
                    <a:lnR>
                      <a:noFill/>
                    </a:lnR>
                    <a:lnT>
                      <a:noFill/>
                    </a:lnT>
                    <a:lnB>
                      <a:noFill/>
                    </a:lnB>
                    <a:solidFill>
                      <a:srgbClr val="FFFFFF"/>
                    </a:solidFill>
                  </a:tcPr>
                </a:tc>
                <a:tc>
                  <a:txBody>
                    <a:bodyPr/>
                    <a:lstStyle/>
                    <a:p>
                      <a:pPr algn="r" fontAlgn="ctr"/>
                      <a:r>
                        <a:rPr lang="en-US" b="1">
                          <a:effectLst/>
                        </a:rPr>
                        <a:t>temperature</a:t>
                      </a:r>
                    </a:p>
                  </a:txBody>
                  <a:tcPr anchor="ctr">
                    <a:lnL>
                      <a:noFill/>
                    </a:lnL>
                    <a:lnR>
                      <a:noFill/>
                    </a:lnR>
                    <a:lnT>
                      <a:noFill/>
                    </a:lnT>
                    <a:lnB>
                      <a:noFill/>
                    </a:lnB>
                    <a:solidFill>
                      <a:srgbClr val="FFFFFF"/>
                    </a:solidFill>
                  </a:tcPr>
                </a:tc>
                <a:tc>
                  <a:txBody>
                    <a:bodyPr/>
                    <a:lstStyle/>
                    <a:p>
                      <a:pPr algn="r" fontAlgn="ctr"/>
                      <a:r>
                        <a:rPr lang="en-US" b="1">
                          <a:effectLst/>
                        </a:rPr>
                        <a:t>humidity</a:t>
                      </a:r>
                    </a:p>
                  </a:txBody>
                  <a:tcPr anchor="ctr">
                    <a:lnL>
                      <a:noFill/>
                    </a:lnL>
                    <a:lnR>
                      <a:noFill/>
                    </a:lnR>
                    <a:lnT>
                      <a:noFill/>
                    </a:lnT>
                    <a:lnB>
                      <a:noFill/>
                    </a:lnB>
                    <a:solidFill>
                      <a:srgbClr val="FFFFFF"/>
                    </a:solidFill>
                  </a:tcPr>
                </a:tc>
                <a:tc>
                  <a:txBody>
                    <a:bodyPr/>
                    <a:lstStyle/>
                    <a:p>
                      <a:pPr algn="r" fontAlgn="ctr"/>
                      <a:r>
                        <a:rPr lang="en-US" b="1">
                          <a:effectLst/>
                        </a:rPr>
                        <a:t>windy</a:t>
                      </a:r>
                    </a:p>
                  </a:txBody>
                  <a:tcPr anchor="ctr">
                    <a:lnL>
                      <a:noFill/>
                    </a:lnL>
                    <a:lnR>
                      <a:noFill/>
                    </a:lnR>
                    <a:lnT>
                      <a:noFill/>
                    </a:lnT>
                    <a:lnB>
                      <a:noFill/>
                    </a:lnB>
                    <a:solidFill>
                      <a:srgbClr val="FFFFFF"/>
                    </a:solidFill>
                  </a:tcPr>
                </a:tc>
                <a:extLst>
                  <a:ext uri="{0D108BD9-81ED-4DB2-BD59-A6C34878D82A}">
                    <a16:rowId xmlns:a16="http://schemas.microsoft.com/office/drawing/2014/main" val="3012126649"/>
                  </a:ext>
                </a:extLst>
              </a:tr>
              <a:tr h="0">
                <a:tc>
                  <a:txBody>
                    <a:bodyPr/>
                    <a:lstStyle/>
                    <a:p>
                      <a:pPr algn="r" fontAlgn="ctr"/>
                      <a:r>
                        <a:rPr lang="en-US">
                          <a:effectLst/>
                        </a:rPr>
                        <a:t>overcast</a:t>
                      </a:r>
                    </a:p>
                  </a:txBody>
                  <a:tcPr anchor="ctr">
                    <a:lnL>
                      <a:noFill/>
                    </a:lnL>
                    <a:lnR>
                      <a:noFill/>
                    </a:lnR>
                    <a:lnT>
                      <a:noFill/>
                    </a:lnT>
                    <a:lnB>
                      <a:noFill/>
                    </a:lnB>
                    <a:solidFill>
                      <a:srgbClr val="F5F5F5"/>
                    </a:solidFill>
                  </a:tcPr>
                </a:tc>
                <a:tc>
                  <a:txBody>
                    <a:bodyPr/>
                    <a:lstStyle/>
                    <a:p>
                      <a:pPr algn="r" fontAlgn="ctr"/>
                      <a:r>
                        <a:rPr lang="en-US">
                          <a:effectLst/>
                        </a:rPr>
                        <a:t>hot</a:t>
                      </a:r>
                    </a:p>
                  </a:txBody>
                  <a:tcPr anchor="ctr">
                    <a:lnL>
                      <a:noFill/>
                    </a:lnL>
                    <a:lnR>
                      <a:noFill/>
                    </a:lnR>
                    <a:lnT>
                      <a:noFill/>
                    </a:lnT>
                    <a:lnB>
                      <a:noFill/>
                    </a:lnB>
                    <a:solidFill>
                      <a:srgbClr val="F5F5F5"/>
                    </a:solidFill>
                  </a:tcPr>
                </a:tc>
                <a:tc>
                  <a:txBody>
                    <a:bodyPr/>
                    <a:lstStyle/>
                    <a:p>
                      <a:pPr algn="r" fontAlgn="ctr"/>
                      <a:r>
                        <a:rPr lang="en-US">
                          <a:effectLst/>
                        </a:rPr>
                        <a:t>high</a:t>
                      </a:r>
                    </a:p>
                  </a:txBody>
                  <a:tcPr anchor="ctr">
                    <a:lnL>
                      <a:noFill/>
                    </a:lnL>
                    <a:lnR>
                      <a:noFill/>
                    </a:lnR>
                    <a:lnT>
                      <a:noFill/>
                    </a:lnT>
                    <a:lnB>
                      <a:noFill/>
                    </a:lnB>
                    <a:solidFill>
                      <a:srgbClr val="F5F5F5"/>
                    </a:solidFill>
                  </a:tcPr>
                </a:tc>
                <a:tc>
                  <a:txBody>
                    <a:bodyPr/>
                    <a:lstStyle/>
                    <a:p>
                      <a:pPr algn="r" fontAlgn="ctr"/>
                      <a:r>
                        <a:rPr lang="en-US" dirty="0">
                          <a:effectLst/>
                        </a:rPr>
                        <a:t>False</a:t>
                      </a:r>
                    </a:p>
                  </a:txBody>
                  <a:tcPr anchor="ctr">
                    <a:lnL>
                      <a:noFill/>
                    </a:lnL>
                    <a:lnR>
                      <a:noFill/>
                    </a:lnR>
                    <a:lnT>
                      <a:noFill/>
                    </a:lnT>
                    <a:lnB>
                      <a:noFill/>
                    </a:lnB>
                    <a:solidFill>
                      <a:srgbClr val="F5F5F5"/>
                    </a:solidFill>
                  </a:tcPr>
                </a:tc>
                <a:extLst>
                  <a:ext uri="{0D108BD9-81ED-4DB2-BD59-A6C34878D82A}">
                    <a16:rowId xmlns:a16="http://schemas.microsoft.com/office/drawing/2014/main" val="2759567317"/>
                  </a:ext>
                </a:extLst>
              </a:tr>
            </a:tbl>
          </a:graphicData>
        </a:graphic>
      </p:graphicFrame>
    </p:spTree>
    <p:extLst>
      <p:ext uri="{BB962C8B-B14F-4D97-AF65-F5344CB8AC3E}">
        <p14:creationId xmlns:p14="http://schemas.microsoft.com/office/powerpoint/2010/main" val="2228007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Laplacian smoothing</a:t>
            </a:r>
          </a:p>
          <a:p>
            <a:r>
              <a:rPr lang="en-US" dirty="0"/>
              <a:t>To prevent having 0 chance values. We can, instead of saying 0, always add a small chance to possibly unseen values like P(outlook=‘</a:t>
            </a:r>
            <a:r>
              <a:rPr lang="en-US" dirty="0" err="1"/>
              <a:t>overcast’,play</a:t>
            </a:r>
            <a:r>
              <a:rPr lang="en-US" dirty="0"/>
              <a:t>=no).</a:t>
            </a:r>
          </a:p>
          <a:p>
            <a:r>
              <a:rPr lang="en-US" dirty="0"/>
              <a:t>We do this by adding 1 to each occurrence in our tables we made before:</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A73E462-B2A2-4B8C-BA0D-CD22713495E3}"/>
                  </a:ext>
                </a:extLst>
              </p:cNvPr>
              <p:cNvGraphicFramePr>
                <a:graphicFrameLocks noGrp="1"/>
              </p:cNvGraphicFramePr>
              <p:nvPr>
                <p:extLst>
                  <p:ext uri="{D42A27DB-BD31-4B8C-83A1-F6EECF244321}">
                    <p14:modId xmlns:p14="http://schemas.microsoft.com/office/powerpoint/2010/main" val="2833464471"/>
                  </p:ext>
                </p:extLst>
              </p:nvPr>
            </p:nvGraphicFramePr>
            <p:xfrm>
              <a:off x="2658902" y="4111386"/>
              <a:ext cx="11669825" cy="6133247"/>
            </p:xfrm>
            <a:graphic>
              <a:graphicData uri="http://schemas.openxmlformats.org/drawingml/2006/table">
                <a:tbl>
                  <a:tblPr/>
                  <a:tblGrid>
                    <a:gridCol w="1137898">
                      <a:extLst>
                        <a:ext uri="{9D8B030D-6E8A-4147-A177-3AD203B41FA5}">
                          <a16:colId xmlns:a16="http://schemas.microsoft.com/office/drawing/2014/main" val="3808493546"/>
                        </a:ext>
                      </a:extLst>
                    </a:gridCol>
                    <a:gridCol w="1992085">
                      <a:extLst>
                        <a:ext uri="{9D8B030D-6E8A-4147-A177-3AD203B41FA5}">
                          <a16:colId xmlns:a16="http://schemas.microsoft.com/office/drawing/2014/main" val="497323397"/>
                        </a:ext>
                      </a:extLst>
                    </a:gridCol>
                    <a:gridCol w="1714500">
                      <a:extLst>
                        <a:ext uri="{9D8B030D-6E8A-4147-A177-3AD203B41FA5}">
                          <a16:colId xmlns:a16="http://schemas.microsoft.com/office/drawing/2014/main" val="890235763"/>
                        </a:ext>
                      </a:extLst>
                    </a:gridCol>
                    <a:gridCol w="3608615">
                      <a:extLst>
                        <a:ext uri="{9D8B030D-6E8A-4147-A177-3AD203B41FA5}">
                          <a16:colId xmlns:a16="http://schemas.microsoft.com/office/drawing/2014/main" val="3073002121"/>
                        </a:ext>
                      </a:extLst>
                    </a:gridCol>
                    <a:gridCol w="3216727">
                      <a:extLst>
                        <a:ext uri="{9D8B030D-6E8A-4147-A177-3AD203B41FA5}">
                          <a16:colId xmlns:a16="http://schemas.microsoft.com/office/drawing/2014/main" val="1215907280"/>
                        </a:ext>
                      </a:extLst>
                    </a:gridCol>
                  </a:tblGrid>
                  <a:tr h="1070414">
                    <a:tc>
                      <a:txBody>
                        <a:bodyPr/>
                        <a:lstStyle/>
                        <a:p>
                          <a:pPr algn="r" fontAlgn="ctr"/>
                          <a:r>
                            <a:rPr lang="en-US" sz="2400" b="1" i="0" u="none" strike="noStrike" dirty="0">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outlook</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ctr" fontAlgn="ctr"/>
                          <a:r>
                            <a:rPr lang="en-US" sz="2400" b="1" i="0" u="none" strike="noStrike" dirty="0">
                              <a:solidFill>
                                <a:srgbClr val="000000"/>
                              </a:solidFill>
                              <a:effectLst/>
                              <a:latin typeface="Arial" panose="020B0604020202020204" pitchFamily="34" charset="0"/>
                            </a:rPr>
                            <a:t>Formula</a:t>
                          </a:r>
                          <a:br>
                            <a:rPr lang="en-US" sz="2400" b="1" i="0" u="none" strike="noStrike" dirty="0">
                              <a:solidFill>
                                <a:srgbClr val="000000"/>
                              </a:solidFill>
                              <a:effectLst/>
                              <a:latin typeface="Arial" panose="020B0604020202020204" pitchFamily="34" charset="0"/>
                            </a:rPr>
                          </a:b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702128752"/>
                      </a:ext>
                    </a:extLst>
                  </a:tr>
                  <a:tr h="847594">
                    <a:tc>
                      <a:txBody>
                        <a:bodyPr/>
                        <a:lstStyle/>
                        <a:p>
                          <a:pPr algn="r" fontAlgn="ctr"/>
                          <a:r>
                            <a:rPr lang="en-US" sz="2400" b="0" i="0" u="none" strike="noStrike" dirty="0">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a:t>
                          </a:r>
                          <a:r>
                            <a:rPr lang="en-US" sz="2400" b="0" i="0" u="none" strike="noStrike" dirty="0">
                              <a:solidFill>
                                <a:srgbClr val="FF0000"/>
                              </a:solidFill>
                              <a:effectLst/>
                              <a:latin typeface="Arial" panose="020B0604020202020204" pitchFamily="34" charset="0"/>
                            </a:rPr>
                            <a:t>+1</a:t>
                          </a:r>
                        </a:p>
                      </a:txBody>
                      <a:tcPr marL="9525" marR="9525" marT="9525" marB="0" anchor="ctr">
                        <a:lnL>
                          <a:noFill/>
                        </a:lnL>
                        <a:lnR>
                          <a:noFill/>
                        </a:lnR>
                        <a:lnT>
                          <a:noFill/>
                        </a:lnT>
                        <a:lnB>
                          <a:noFill/>
                        </a:lnB>
                        <a:solidFill>
                          <a:srgbClr val="F5F5F5"/>
                        </a:solidFill>
                      </a:tcPr>
                    </a:tc>
                    <a:tc>
                      <a:txBody>
                        <a:bodyPr/>
                        <a:lstStyle/>
                        <a:p>
                          <a:pPr algn="ctr" fontAlgn="ct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𝑜𝑣𝑒𝑟𝑐𝑎𝑠𝑡</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𝑛𝑜</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0</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5</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0,125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4256922746"/>
                      </a:ext>
                    </a:extLst>
                  </a:tr>
                  <a:tr h="847594">
                    <a:tc>
                      <a:txBody>
                        <a:bodyPr/>
                        <a:lstStyle/>
                        <a:p>
                          <a:pPr algn="r" fontAlgn="ctr"/>
                          <a:r>
                            <a:rPr lang="en-US" sz="2400" b="0" i="0" u="none" strike="noStrike" dirty="0">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pPr algn="ctr" fontAlgn="ct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𝑟𝑎𝑖𝑛𝑦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𝑛𝑜</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2</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5</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0,375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344980324"/>
                      </a:ext>
                    </a:extLst>
                  </a:tr>
                  <a:tr h="840017">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3</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pPr marL="0" marR="0" lvl="0" indent="0" algn="ct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𝑠𝑢𝑛𝑛𝑦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𝑛𝑜</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3</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5</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0,50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03776999"/>
                      </a:ext>
                    </a:extLst>
                  </a:tr>
                  <a:tr h="840017">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4</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pPr marL="0" marR="0" lvl="0" indent="0" algn="ct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𝑜𝑣𝑒𝑟𝑐𝑎𝑠𝑡</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4</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9</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0,42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141970237"/>
                      </a:ext>
                    </a:extLst>
                  </a:tr>
                  <a:tr h="847594">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3</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pPr marL="0" marR="0" lvl="0" indent="0" algn="ct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𝑟𝑎𝑖𝑛𝑦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3</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9</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513711031"/>
                      </a:ext>
                    </a:extLst>
                  </a:tr>
                  <a:tr h="840017">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pPr marL="0" marR="0" lvl="0" indent="0" algn="ctr" defTabSz="1371600" rtl="0" eaLnBrk="1" fontAlgn="ctr" latinLnBrk="0" hangingPunct="1">
                            <a:lnSpc>
                              <a:spcPct val="100000"/>
                            </a:lnSpc>
                            <a:spcBef>
                              <a:spcPts val="0"/>
                            </a:spcBef>
                            <a:spcAft>
                              <a:spcPts val="0"/>
                            </a:spcAft>
                            <a:buClrTx/>
                            <a:buSzTx/>
                            <a:buFontTx/>
                            <a:buNone/>
                            <a:tabLst/>
                            <a:defRPr/>
                          </a:pPr>
                          <a14:m>
                            <m:oMath xmlns:m="http://schemas.openxmlformats.org/officeDocument/2006/math">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𝑜𝑢𝑡𝑙𝑜𝑜𝑘</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𝑠𝑢𝑛𝑛𝑦</m:t>
                                  </m:r>
                                </m:num>
                                <m:den>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𝑝𝑙𝑎𝑦</m:t>
                                  </m:r>
                                  <m:r>
                                    <a:rPr lang="en-US" sz="2400" b="0" i="1" u="none" strike="noStrike" smtClean="0">
                                      <a:solidFill>
                                        <a:srgbClr val="000000"/>
                                      </a:solidFill>
                                      <a:effectLst/>
                                      <a:latin typeface="Cambria Math" panose="02040503050406030204" pitchFamily="18" charset="0"/>
                                    </a:rPr>
                                    <m:t>=</m:t>
                                  </m:r>
                                  <m:r>
                                    <a:rPr lang="en-US" sz="2400" b="0" i="1" u="none" strike="noStrike" smtClean="0">
                                      <a:solidFill>
                                        <a:srgbClr val="000000"/>
                                      </a:solidFill>
                                      <a:effectLst/>
                                      <a:latin typeface="Cambria Math" panose="02040503050406030204" pitchFamily="18" charset="0"/>
                                    </a:rPr>
                                    <m:t>𝑦𝑒𝑠</m:t>
                                  </m:r>
                                </m:den>
                              </m:f>
                              <m:r>
                                <a:rPr lang="en-US" sz="2400" b="0" i="1" u="none" strike="noStrike" smtClean="0">
                                  <a:solidFill>
                                    <a:srgbClr val="000000"/>
                                  </a:solidFill>
                                  <a:effectLst/>
                                  <a:latin typeface="Cambria Math" panose="02040503050406030204" pitchFamily="18" charset="0"/>
                                </a:rPr>
                                <m:t>=</m:t>
                              </m:r>
                              <m:f>
                                <m:fPr>
                                  <m:ctrlPr>
                                    <a:rPr lang="en-US" sz="2400" b="0" i="1" u="none" strike="noStrike" smtClean="0">
                                      <a:solidFill>
                                        <a:srgbClr val="000000"/>
                                      </a:solidFill>
                                      <a:effectLst/>
                                      <a:latin typeface="Cambria Math" panose="02040503050406030204" pitchFamily="18" charset="0"/>
                                    </a:rPr>
                                  </m:ctrlPr>
                                </m:fPr>
                                <m:num>
                                  <m:r>
                                    <a:rPr lang="en-US" sz="2400" b="0" i="1" u="none" strike="noStrike" smtClean="0">
                                      <a:solidFill>
                                        <a:srgbClr val="000000"/>
                                      </a:solidFill>
                                      <a:effectLst/>
                                      <a:latin typeface="Cambria Math" panose="02040503050406030204" pitchFamily="18" charset="0"/>
                                    </a:rPr>
                                    <m:t>2</m:t>
                                  </m:r>
                                  <m:r>
                                    <a:rPr lang="en-US" sz="2400" b="0" i="1" u="none" strike="noStrike" smtClean="0">
                                      <a:solidFill>
                                        <a:srgbClr val="FF0000"/>
                                      </a:solidFill>
                                      <a:effectLst/>
                                      <a:latin typeface="Cambria Math" panose="02040503050406030204" pitchFamily="18" charset="0"/>
                                    </a:rPr>
                                    <m:t>+1</m:t>
                                  </m:r>
                                </m:num>
                                <m:den>
                                  <m:r>
                                    <a:rPr lang="en-US" sz="2400" b="0" i="1" u="none" strike="noStrike" smtClean="0">
                                      <a:solidFill>
                                        <a:srgbClr val="000000"/>
                                      </a:solidFill>
                                      <a:effectLst/>
                                      <a:latin typeface="Cambria Math" panose="02040503050406030204" pitchFamily="18" charset="0"/>
                                    </a:rPr>
                                    <m:t>9</m:t>
                                  </m:r>
                                  <m:r>
                                    <a:rPr lang="en-US" sz="2400" b="0" i="1" u="none" strike="noStrike" smtClean="0">
                                      <a:solidFill>
                                        <a:srgbClr val="0070C0"/>
                                      </a:solidFill>
                                      <a:effectLst/>
                                      <a:latin typeface="Cambria Math" panose="02040503050406030204" pitchFamily="18" charset="0"/>
                                    </a:rPr>
                                    <m:t>+1∗3</m:t>
                                  </m:r>
                                </m:den>
                              </m:f>
                            </m:oMath>
                          </a14:m>
                          <a:r>
                            <a:rPr lang="en-US" sz="24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0,25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311128414"/>
                      </a:ext>
                    </a:extLst>
                  </a:tr>
                </a:tbl>
              </a:graphicData>
            </a:graphic>
          </p:graphicFrame>
        </mc:Choice>
        <mc:Fallback xmlns="">
          <p:graphicFrame>
            <p:nvGraphicFramePr>
              <p:cNvPr id="6" name="Table 5">
                <a:extLst>
                  <a:ext uri="{FF2B5EF4-FFF2-40B4-BE49-F238E27FC236}">
                    <a16:creationId xmlns:a16="http://schemas.microsoft.com/office/drawing/2014/main" id="{EA73E462-B2A2-4B8C-BA0D-CD22713495E3}"/>
                  </a:ext>
                </a:extLst>
              </p:cNvPr>
              <p:cNvGraphicFramePr>
                <a:graphicFrameLocks noGrp="1"/>
              </p:cNvGraphicFramePr>
              <p:nvPr>
                <p:extLst>
                  <p:ext uri="{D42A27DB-BD31-4B8C-83A1-F6EECF244321}">
                    <p14:modId xmlns:p14="http://schemas.microsoft.com/office/powerpoint/2010/main" val="2833464471"/>
                  </p:ext>
                </p:extLst>
              </p:nvPr>
            </p:nvGraphicFramePr>
            <p:xfrm>
              <a:off x="2658902" y="4111386"/>
              <a:ext cx="11669825" cy="6133247"/>
            </p:xfrm>
            <a:graphic>
              <a:graphicData uri="http://schemas.openxmlformats.org/drawingml/2006/table">
                <a:tbl>
                  <a:tblPr/>
                  <a:tblGrid>
                    <a:gridCol w="1137898">
                      <a:extLst>
                        <a:ext uri="{9D8B030D-6E8A-4147-A177-3AD203B41FA5}">
                          <a16:colId xmlns:a16="http://schemas.microsoft.com/office/drawing/2014/main" val="3808493546"/>
                        </a:ext>
                      </a:extLst>
                    </a:gridCol>
                    <a:gridCol w="1992085">
                      <a:extLst>
                        <a:ext uri="{9D8B030D-6E8A-4147-A177-3AD203B41FA5}">
                          <a16:colId xmlns:a16="http://schemas.microsoft.com/office/drawing/2014/main" val="497323397"/>
                        </a:ext>
                      </a:extLst>
                    </a:gridCol>
                    <a:gridCol w="1714500">
                      <a:extLst>
                        <a:ext uri="{9D8B030D-6E8A-4147-A177-3AD203B41FA5}">
                          <a16:colId xmlns:a16="http://schemas.microsoft.com/office/drawing/2014/main" val="890235763"/>
                        </a:ext>
                      </a:extLst>
                    </a:gridCol>
                    <a:gridCol w="3608615">
                      <a:extLst>
                        <a:ext uri="{9D8B030D-6E8A-4147-A177-3AD203B41FA5}">
                          <a16:colId xmlns:a16="http://schemas.microsoft.com/office/drawing/2014/main" val="3073002121"/>
                        </a:ext>
                      </a:extLst>
                    </a:gridCol>
                    <a:gridCol w="3216727">
                      <a:extLst>
                        <a:ext uri="{9D8B030D-6E8A-4147-A177-3AD203B41FA5}">
                          <a16:colId xmlns:a16="http://schemas.microsoft.com/office/drawing/2014/main" val="1215907280"/>
                        </a:ext>
                      </a:extLst>
                    </a:gridCol>
                  </a:tblGrid>
                  <a:tr h="1070414">
                    <a:tc>
                      <a:txBody>
                        <a:bodyPr/>
                        <a:lstStyle/>
                        <a:p>
                          <a:pPr algn="r" fontAlgn="ctr"/>
                          <a:r>
                            <a:rPr lang="en-US" sz="2400" b="1" i="0" u="none" strike="noStrike" dirty="0">
                              <a:solidFill>
                                <a:srgbClr val="000000"/>
                              </a:solidFill>
                              <a:effectLst/>
                              <a:latin typeface="Arial" panose="020B0604020202020204" pitchFamily="34" charset="0"/>
                            </a:rPr>
                            <a:t>play</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outlook</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a:solidFill>
                                <a:srgbClr val="000000"/>
                              </a:solidFill>
                              <a:effectLst/>
                              <a:latin typeface="Arial" panose="020B0604020202020204" pitchFamily="34" charset="0"/>
                            </a:rPr>
                            <a:t>counts</a:t>
                          </a:r>
                        </a:p>
                      </a:txBody>
                      <a:tcPr marL="9525" marR="9525" marT="9525" marB="0" anchor="ctr">
                        <a:lnL>
                          <a:noFill/>
                        </a:lnL>
                        <a:lnR>
                          <a:noFill/>
                        </a:lnR>
                        <a:lnT>
                          <a:noFill/>
                        </a:lnT>
                        <a:lnB>
                          <a:noFill/>
                        </a:lnB>
                        <a:solidFill>
                          <a:srgbClr val="FFFFFF"/>
                        </a:solidFill>
                      </a:tcPr>
                    </a:tc>
                    <a:tc>
                      <a:txBody>
                        <a:bodyPr/>
                        <a:lstStyle/>
                        <a:p>
                          <a:pPr algn="ctr" fontAlgn="ctr"/>
                          <a:r>
                            <a:rPr lang="en-US" sz="2400" b="1" i="0" u="none" strike="noStrike" dirty="0">
                              <a:solidFill>
                                <a:srgbClr val="000000"/>
                              </a:solidFill>
                              <a:effectLst/>
                              <a:latin typeface="Arial" panose="020B0604020202020204" pitchFamily="34" charset="0"/>
                            </a:rPr>
                            <a:t>Formula</a:t>
                          </a:r>
                          <a:br>
                            <a:rPr lang="en-US" sz="2400" b="1" i="0" u="none" strike="noStrike" dirty="0">
                              <a:solidFill>
                                <a:srgbClr val="000000"/>
                              </a:solidFill>
                              <a:effectLst/>
                              <a:latin typeface="Arial" panose="020B0604020202020204" pitchFamily="34" charset="0"/>
                            </a:rPr>
                          </a:b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tc>
                      <a:txBody>
                        <a:bodyPr/>
                        <a:lstStyle/>
                        <a:p>
                          <a:pPr algn="r" fontAlgn="ctr"/>
                          <a:r>
                            <a:rPr lang="en-US" sz="2400" b="1" i="0" u="none" strike="noStrike" dirty="0">
                              <a:solidFill>
                                <a:srgbClr val="000000"/>
                              </a:solidFill>
                              <a:effectLst/>
                              <a:latin typeface="Arial" panose="020B0604020202020204" pitchFamily="34" charset="0"/>
                            </a:rPr>
                            <a:t>P(</a:t>
                          </a:r>
                          <a:r>
                            <a:rPr lang="en-US" sz="2400" b="1" i="0" u="none" strike="noStrike" dirty="0" err="1">
                              <a:solidFill>
                                <a:srgbClr val="000000"/>
                              </a:solidFill>
                              <a:effectLst/>
                              <a:latin typeface="Arial" panose="020B0604020202020204" pitchFamily="34" charset="0"/>
                            </a:rPr>
                            <a:t>outlook|play</a:t>
                          </a:r>
                          <a:r>
                            <a:rPr lang="en-US" sz="2400" b="1" i="0" u="none" strike="noStrike" dirty="0">
                              <a:solidFill>
                                <a:srgbClr val="000000"/>
                              </a:solidFill>
                              <a:effectLst/>
                              <a:latin typeface="Arial" panose="020B0604020202020204" pitchFamily="34" charset="0"/>
                            </a:rPr>
                            <a:t>)</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702128752"/>
                      </a:ext>
                    </a:extLst>
                  </a:tr>
                  <a:tr h="847594">
                    <a:tc>
                      <a:txBody>
                        <a:bodyPr/>
                        <a:lstStyle/>
                        <a:p>
                          <a:pPr algn="r" fontAlgn="ctr"/>
                          <a:r>
                            <a:rPr lang="en-US" sz="2400" b="0" i="0" u="none" strike="noStrike" dirty="0">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0</a:t>
                          </a:r>
                          <a:r>
                            <a:rPr lang="en-US" sz="2400" b="0" i="0" u="none" strike="noStrike" dirty="0">
                              <a:solidFill>
                                <a:srgbClr val="FF0000"/>
                              </a:solidFill>
                              <a:effectLst/>
                              <a:latin typeface="Arial" panose="020B0604020202020204" pitchFamily="34" charset="0"/>
                            </a:rPr>
                            <a:t>+1</a:t>
                          </a: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126619" r="-89189" b="-497842"/>
                          </a:stretch>
                        </a:blipFill>
                      </a:tcPr>
                    </a:tc>
                    <a:tc>
                      <a:txBody>
                        <a:bodyPr/>
                        <a:lstStyle/>
                        <a:p>
                          <a:pPr algn="r" fontAlgn="ctr"/>
                          <a:r>
                            <a:rPr lang="en-US" sz="2400" b="0" i="0" u="none" strike="noStrike" dirty="0">
                              <a:solidFill>
                                <a:srgbClr val="000000"/>
                              </a:solidFill>
                              <a:effectLst/>
                              <a:latin typeface="Arial" panose="020B0604020202020204" pitchFamily="34" charset="0"/>
                            </a:rPr>
                            <a:t>0,125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4256922746"/>
                      </a:ext>
                    </a:extLst>
                  </a:tr>
                  <a:tr h="847594">
                    <a:tc>
                      <a:txBody>
                        <a:bodyPr/>
                        <a:lstStyle/>
                        <a:p>
                          <a:pPr algn="r" fontAlgn="ctr"/>
                          <a:r>
                            <a:rPr lang="en-US" sz="2400" b="0" i="0" u="none" strike="noStrike" dirty="0">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226619" r="-89189" b="-397842"/>
                          </a:stretch>
                        </a:blipFill>
                      </a:tcPr>
                    </a:tc>
                    <a:tc>
                      <a:txBody>
                        <a:bodyPr/>
                        <a:lstStyle/>
                        <a:p>
                          <a:pPr algn="r" fontAlgn="ctr"/>
                          <a:r>
                            <a:rPr lang="en-US" sz="2400" b="0" i="0" u="none" strike="noStrike" dirty="0">
                              <a:solidFill>
                                <a:srgbClr val="000000"/>
                              </a:solidFill>
                              <a:effectLst/>
                              <a:latin typeface="Arial" panose="020B0604020202020204" pitchFamily="34" charset="0"/>
                            </a:rPr>
                            <a:t>0,375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3344980324"/>
                      </a:ext>
                    </a:extLst>
                  </a:tr>
                  <a:tr h="840017">
                    <a:tc>
                      <a:txBody>
                        <a:bodyPr/>
                        <a:lstStyle/>
                        <a:p>
                          <a:pPr algn="r" fontAlgn="ctr"/>
                          <a:r>
                            <a:rPr lang="en-US" sz="2400" b="0" i="0" u="none" strike="noStrike">
                              <a:solidFill>
                                <a:srgbClr val="000000"/>
                              </a:solidFill>
                              <a:effectLst/>
                              <a:latin typeface="Arial" panose="020B0604020202020204" pitchFamily="34" charset="0"/>
                            </a:rPr>
                            <a:t>no</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3</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endParaRPr lang="en-US"/>
                        </a:p>
                      </a:txBody>
                      <a:tcPr marL="9525" marR="9525" marT="9525" marB="0" anchor="ctr">
                        <a:lnL>
                          <a:noFill/>
                        </a:lnL>
                        <a:lnR>
                          <a:noFill/>
                        </a:lnR>
                        <a:lnT>
                          <a:noFill/>
                        </a:lnT>
                        <a:lnB>
                          <a:noFill/>
                        </a:lnB>
                        <a:blipFill>
                          <a:blip r:embed="rId2"/>
                          <a:stretch>
                            <a:fillRect l="-134291" t="-328986" r="-89189" b="-300725"/>
                          </a:stretch>
                        </a:blipFill>
                      </a:tcPr>
                    </a:tc>
                    <a:tc>
                      <a:txBody>
                        <a:bodyPr/>
                        <a:lstStyle/>
                        <a:p>
                          <a:pPr algn="r" fontAlgn="ctr"/>
                          <a:r>
                            <a:rPr lang="en-US" sz="2400" b="0" i="0" u="none" strike="noStrike" dirty="0">
                              <a:solidFill>
                                <a:srgbClr val="000000"/>
                              </a:solidFill>
                              <a:effectLst/>
                              <a:latin typeface="Arial" panose="020B0604020202020204" pitchFamily="34" charset="0"/>
                            </a:rPr>
                            <a:t>0,50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03776999"/>
                      </a:ext>
                    </a:extLst>
                  </a:tr>
                  <a:tr h="840017">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overcast</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4</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428986" r="-89189" b="-200725"/>
                          </a:stretch>
                        </a:blipFill>
                      </a:tcPr>
                    </a:tc>
                    <a:tc>
                      <a:txBody>
                        <a:bodyPr/>
                        <a:lstStyle/>
                        <a:p>
                          <a:pPr algn="r" fontAlgn="ctr"/>
                          <a:r>
                            <a:rPr lang="en-US" sz="2400" b="0" i="0" u="none" strike="noStrike" dirty="0">
                              <a:solidFill>
                                <a:srgbClr val="000000"/>
                              </a:solidFill>
                              <a:effectLst/>
                              <a:latin typeface="Arial" panose="020B0604020202020204" pitchFamily="34" charset="0"/>
                            </a:rPr>
                            <a:t>0,42</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141970237"/>
                      </a:ext>
                    </a:extLst>
                  </a:tr>
                  <a:tr h="847594">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a:solidFill>
                                <a:srgbClr val="000000"/>
                              </a:solidFill>
                              <a:effectLst/>
                              <a:latin typeface="Arial" panose="020B0604020202020204" pitchFamily="34" charset="0"/>
                            </a:rPr>
                            <a:t>rainy</a:t>
                          </a:r>
                        </a:p>
                      </a:txBody>
                      <a:tcPr marL="9525" marR="9525" marT="9525" marB="0" anchor="ctr">
                        <a:lnL>
                          <a:noFill/>
                        </a:lnL>
                        <a:lnR>
                          <a:noFill/>
                        </a:lnR>
                        <a:lnT>
                          <a:noFill/>
                        </a:lnT>
                        <a:lnB>
                          <a:noFill/>
                        </a:lnB>
                        <a:solidFill>
                          <a:srgbClr val="FFFFFF"/>
                        </a:solidFill>
                      </a:tcPr>
                    </a:tc>
                    <a:tc>
                      <a:txBody>
                        <a:bodyPr/>
                        <a:lstStyle/>
                        <a:p>
                          <a:pPr algn="r" fontAlgn="ctr"/>
                          <a:r>
                            <a:rPr lang="en-US" sz="2400" b="0" i="0" u="none" strike="noStrike" dirty="0">
                              <a:solidFill>
                                <a:srgbClr val="000000"/>
                              </a:solidFill>
                              <a:effectLst/>
                              <a:latin typeface="Arial" panose="020B0604020202020204" pitchFamily="34" charset="0"/>
                            </a:rPr>
                            <a:t>3</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FFFFF"/>
                        </a:solidFill>
                      </a:tcPr>
                    </a:tc>
                    <a:tc>
                      <a:txBody>
                        <a:bodyPr/>
                        <a:lstStyle/>
                        <a:p>
                          <a:endParaRPr lang="en-US"/>
                        </a:p>
                      </a:txBody>
                      <a:tcPr marL="9525" marR="9525" marT="9525" marB="0" anchor="ctr">
                        <a:lnL>
                          <a:noFill/>
                        </a:lnL>
                        <a:lnR>
                          <a:noFill/>
                        </a:lnR>
                        <a:lnT>
                          <a:noFill/>
                        </a:lnT>
                        <a:lnB>
                          <a:noFill/>
                        </a:lnB>
                        <a:blipFill>
                          <a:blip r:embed="rId2"/>
                          <a:stretch>
                            <a:fillRect l="-134291" t="-525180" r="-89189" b="-99281"/>
                          </a:stretch>
                        </a:blipFill>
                      </a:tcPr>
                    </a:tc>
                    <a:tc>
                      <a:txBody>
                        <a:bodyPr/>
                        <a:lstStyle/>
                        <a:p>
                          <a:pPr algn="r" fontAlgn="ctr"/>
                          <a:r>
                            <a:rPr lang="en-US" sz="2400" b="0" i="0" u="none" strike="noStrike" dirty="0">
                              <a:solidFill>
                                <a:srgbClr val="000000"/>
                              </a:solidFill>
                              <a:effectLst/>
                              <a:latin typeface="Arial" panose="020B0604020202020204" pitchFamily="34" charset="0"/>
                            </a:rPr>
                            <a:t>0,33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513711031"/>
                      </a:ext>
                    </a:extLst>
                  </a:tr>
                  <a:tr h="840017">
                    <a:tc>
                      <a:txBody>
                        <a:bodyPr/>
                        <a:lstStyle/>
                        <a:p>
                          <a:pPr algn="r" fontAlgn="ctr"/>
                          <a:r>
                            <a:rPr lang="en-US" sz="2400" b="0" i="0" u="none" strike="noStrike">
                              <a:solidFill>
                                <a:srgbClr val="000000"/>
                              </a:solidFill>
                              <a:effectLst/>
                              <a:latin typeface="Arial" panose="020B0604020202020204" pitchFamily="34" charset="0"/>
                            </a:rPr>
                            <a:t>yes</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a:solidFill>
                                <a:srgbClr val="000000"/>
                              </a:solidFill>
                              <a:effectLst/>
                              <a:latin typeface="Arial" panose="020B0604020202020204" pitchFamily="34" charset="0"/>
                            </a:rPr>
                            <a:t>sunny</a:t>
                          </a:r>
                        </a:p>
                      </a:txBody>
                      <a:tcPr marL="9525" marR="9525" marT="9525" marB="0" anchor="ctr">
                        <a:lnL>
                          <a:noFill/>
                        </a:lnL>
                        <a:lnR>
                          <a:noFill/>
                        </a:lnR>
                        <a:lnT>
                          <a:noFill/>
                        </a:lnT>
                        <a:lnB>
                          <a:noFill/>
                        </a:lnB>
                        <a:solidFill>
                          <a:srgbClr val="F5F5F5"/>
                        </a:solidFill>
                      </a:tcPr>
                    </a:tc>
                    <a:tc>
                      <a:txBody>
                        <a:bodyPr/>
                        <a:lstStyle/>
                        <a:p>
                          <a:pPr algn="r" fontAlgn="ctr"/>
                          <a:r>
                            <a:rPr lang="en-US" sz="2400" b="0" i="0" u="none" strike="noStrike" dirty="0">
                              <a:solidFill>
                                <a:srgbClr val="000000"/>
                              </a:solidFill>
                              <a:effectLst/>
                              <a:latin typeface="Arial" panose="020B0604020202020204" pitchFamily="34" charset="0"/>
                            </a:rPr>
                            <a:t>2</a:t>
                          </a:r>
                          <a:r>
                            <a:rPr lang="en-US" sz="2400" b="0" i="0" u="none" strike="noStrike" dirty="0">
                              <a:solidFill>
                                <a:srgbClr val="FF0000"/>
                              </a:solidFill>
                              <a:effectLst/>
                              <a:latin typeface="Arial" panose="020B0604020202020204" pitchFamily="34" charset="0"/>
                            </a:rPr>
                            <a:t>+1</a:t>
                          </a:r>
                          <a:endParaRPr lang="en-US" sz="2400" b="0" i="0" u="none" strike="noStrike" dirty="0">
                            <a:solidFill>
                              <a:srgbClr val="000000"/>
                            </a:solidFill>
                            <a:effectLst/>
                            <a:latin typeface="Arial" panose="020B0604020202020204" pitchFamily="34" charset="0"/>
                          </a:endParaRPr>
                        </a:p>
                      </a:txBody>
                      <a:tcPr marL="9525" marR="9525" marT="9525" marB="0" anchor="ctr">
                        <a:lnL>
                          <a:noFill/>
                        </a:lnL>
                        <a:lnR>
                          <a:noFill/>
                        </a:lnR>
                        <a:lnT>
                          <a:noFill/>
                        </a:lnT>
                        <a:lnB>
                          <a:noFill/>
                        </a:lnB>
                        <a:solidFill>
                          <a:srgbClr val="F5F5F5"/>
                        </a:solidFill>
                      </a:tcPr>
                    </a:tc>
                    <a:tc>
                      <a:txBody>
                        <a:bodyPr/>
                        <a:lstStyle/>
                        <a:p>
                          <a:endParaRPr lang="en-US"/>
                        </a:p>
                      </a:txBody>
                      <a:tcPr marL="9525" marR="9525" marT="9525" marB="0" anchor="ctr">
                        <a:lnL>
                          <a:noFill/>
                        </a:lnL>
                        <a:lnR>
                          <a:noFill/>
                        </a:lnR>
                        <a:lnT>
                          <a:noFill/>
                        </a:lnT>
                        <a:lnB>
                          <a:noFill/>
                        </a:lnB>
                        <a:blipFill>
                          <a:blip r:embed="rId2"/>
                          <a:stretch>
                            <a:fillRect l="-134291" t="-629710" r="-89189"/>
                          </a:stretch>
                        </a:blipFill>
                      </a:tcPr>
                    </a:tc>
                    <a:tc>
                      <a:txBody>
                        <a:bodyPr/>
                        <a:lstStyle/>
                        <a:p>
                          <a:pPr algn="r" fontAlgn="ctr"/>
                          <a:r>
                            <a:rPr lang="en-US" sz="2400" b="0" i="0" u="none" strike="noStrike" dirty="0">
                              <a:solidFill>
                                <a:srgbClr val="000000"/>
                              </a:solidFill>
                              <a:effectLst/>
                              <a:latin typeface="Arial" panose="020B0604020202020204" pitchFamily="34" charset="0"/>
                            </a:rPr>
                            <a:t>0,25</a:t>
                          </a:r>
                        </a:p>
                      </a:txBody>
                      <a:tcPr marL="9525" marR="9525" marT="9525" marB="0" anchor="ctr">
                        <a:lnL>
                          <a:noFill/>
                        </a:lnL>
                        <a:lnR>
                          <a:noFill/>
                        </a:lnR>
                        <a:lnT>
                          <a:noFill/>
                        </a:lnT>
                        <a:lnB>
                          <a:noFill/>
                        </a:lnB>
                        <a:solidFill>
                          <a:srgbClr val="F5F5F5"/>
                        </a:solidFill>
                      </a:tcPr>
                    </a:tc>
                    <a:extLst>
                      <a:ext uri="{0D108BD9-81ED-4DB2-BD59-A6C34878D82A}">
                        <a16:rowId xmlns:a16="http://schemas.microsoft.com/office/drawing/2014/main" val="2311128414"/>
                      </a:ext>
                    </a:extLst>
                  </a:tr>
                </a:tbl>
              </a:graphicData>
            </a:graphic>
          </p:graphicFrame>
        </mc:Fallback>
      </mc:AlternateContent>
    </p:spTree>
    <p:extLst>
      <p:ext uri="{BB962C8B-B14F-4D97-AF65-F5344CB8AC3E}">
        <p14:creationId xmlns:p14="http://schemas.microsoft.com/office/powerpoint/2010/main" val="729712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Laplacian smoothing</a:t>
                </a:r>
              </a:p>
              <a:p>
                <a:r>
                  <a:rPr lang="en-US" dirty="0"/>
                  <a:t>We add this for all tables, what will now be the proportional chance of</a:t>
                </a:r>
              </a:p>
              <a:p>
                <a:endParaRPr lang="en-US" dirty="0"/>
              </a:p>
              <a:p>
                <a:endParaRPr lang="en-US" dirty="0"/>
              </a:p>
              <a:p>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𝑓𝑒𝑎𝑡𝑢𝑟𝑒𝑠</m:t>
                    </m:r>
                    <m:r>
                      <a:rPr lang="en-US" i="1" dirty="0" smtClean="0">
                        <a:latin typeface="Cambria Math" panose="02040503050406030204" pitchFamily="18" charset="0"/>
                      </a:rPr>
                      <m:t>)</m:t>
                    </m:r>
                  </m:oMath>
                </a14:m>
                <a:r>
                  <a:rPr lang="en-US" dirty="0"/>
                  <a:t> ∝</a:t>
                </a:r>
              </a:p>
              <a:p>
                <a:endParaRPr lang="en-US" dirty="0"/>
              </a:p>
              <a:p>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b="0" i="1" dirty="0" smtClean="0">
                        <a:latin typeface="Cambria Math" panose="02040503050406030204" pitchFamily="18" charset="0"/>
                      </a:rPr>
                      <m:t>𝑛𝑜</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𝑓𝑒𝑎𝑡𝑢𝑟𝑒𝑠</m:t>
                    </m:r>
                    <m:r>
                      <a:rPr lang="en-US" i="1" dirty="0" smtClean="0">
                        <a:latin typeface="Cambria Math" panose="02040503050406030204" pitchFamily="18" charset="0"/>
                      </a:rPr>
                      <m:t>)</m:t>
                    </m:r>
                  </m:oMath>
                </a14:m>
                <a:r>
                  <a:rPr lang="en-US" dirty="0"/>
                  <a:t> ∝</a:t>
                </a:r>
              </a:p>
              <a:p>
                <a:endParaRPr lang="en-US" dirty="0"/>
              </a:p>
              <a:p>
                <a:r>
                  <a:rPr lang="en-US" dirty="0"/>
                  <a:t>=&gt; 0,0090&gt;0,0054 =&gt; play is more likely!</a:t>
                </a:r>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b="-1428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graphicFrame>
        <p:nvGraphicFramePr>
          <p:cNvPr id="5" name="Table 4">
            <a:extLst>
              <a:ext uri="{FF2B5EF4-FFF2-40B4-BE49-F238E27FC236}">
                <a16:creationId xmlns:a16="http://schemas.microsoft.com/office/drawing/2014/main" id="{76A8CD46-95BE-4FC9-8BC7-320491072A49}"/>
              </a:ext>
            </a:extLst>
          </p:cNvPr>
          <p:cNvGraphicFramePr>
            <a:graphicFrameLocks noGrp="1"/>
          </p:cNvGraphicFramePr>
          <p:nvPr>
            <p:extLst>
              <p:ext uri="{D42A27DB-BD31-4B8C-83A1-F6EECF244321}">
                <p14:modId xmlns:p14="http://schemas.microsoft.com/office/powerpoint/2010/main" val="4269566745"/>
              </p:ext>
            </p:extLst>
          </p:nvPr>
        </p:nvGraphicFramePr>
        <p:xfrm>
          <a:off x="1050131" y="3234871"/>
          <a:ext cx="15773400" cy="1005840"/>
        </p:xfrm>
        <a:graphic>
          <a:graphicData uri="http://schemas.openxmlformats.org/drawingml/2006/table">
            <a:tbl>
              <a:tblPr/>
              <a:tblGrid>
                <a:gridCol w="3943350">
                  <a:extLst>
                    <a:ext uri="{9D8B030D-6E8A-4147-A177-3AD203B41FA5}">
                      <a16:colId xmlns:a16="http://schemas.microsoft.com/office/drawing/2014/main" val="1199788427"/>
                    </a:ext>
                  </a:extLst>
                </a:gridCol>
                <a:gridCol w="3943350">
                  <a:extLst>
                    <a:ext uri="{9D8B030D-6E8A-4147-A177-3AD203B41FA5}">
                      <a16:colId xmlns:a16="http://schemas.microsoft.com/office/drawing/2014/main" val="3885800669"/>
                    </a:ext>
                  </a:extLst>
                </a:gridCol>
                <a:gridCol w="3943350">
                  <a:extLst>
                    <a:ext uri="{9D8B030D-6E8A-4147-A177-3AD203B41FA5}">
                      <a16:colId xmlns:a16="http://schemas.microsoft.com/office/drawing/2014/main" val="2254866860"/>
                    </a:ext>
                  </a:extLst>
                </a:gridCol>
                <a:gridCol w="3943350">
                  <a:extLst>
                    <a:ext uri="{9D8B030D-6E8A-4147-A177-3AD203B41FA5}">
                      <a16:colId xmlns:a16="http://schemas.microsoft.com/office/drawing/2014/main" val="4278327068"/>
                    </a:ext>
                  </a:extLst>
                </a:gridCol>
              </a:tblGrid>
              <a:tr h="0">
                <a:tc>
                  <a:txBody>
                    <a:bodyPr/>
                    <a:lstStyle/>
                    <a:p>
                      <a:pPr algn="r" fontAlgn="ctr"/>
                      <a:r>
                        <a:rPr lang="en-US" b="1">
                          <a:effectLst/>
                        </a:rPr>
                        <a:t>outlook</a:t>
                      </a:r>
                    </a:p>
                  </a:txBody>
                  <a:tcPr anchor="ctr">
                    <a:lnL>
                      <a:noFill/>
                    </a:lnL>
                    <a:lnR>
                      <a:noFill/>
                    </a:lnR>
                    <a:lnT>
                      <a:noFill/>
                    </a:lnT>
                    <a:lnB>
                      <a:noFill/>
                    </a:lnB>
                    <a:solidFill>
                      <a:srgbClr val="FFFFFF"/>
                    </a:solidFill>
                  </a:tcPr>
                </a:tc>
                <a:tc>
                  <a:txBody>
                    <a:bodyPr/>
                    <a:lstStyle/>
                    <a:p>
                      <a:pPr algn="r" fontAlgn="ctr"/>
                      <a:r>
                        <a:rPr lang="en-US" b="1">
                          <a:effectLst/>
                        </a:rPr>
                        <a:t>temperature</a:t>
                      </a:r>
                    </a:p>
                  </a:txBody>
                  <a:tcPr anchor="ctr">
                    <a:lnL>
                      <a:noFill/>
                    </a:lnL>
                    <a:lnR>
                      <a:noFill/>
                    </a:lnR>
                    <a:lnT>
                      <a:noFill/>
                    </a:lnT>
                    <a:lnB>
                      <a:noFill/>
                    </a:lnB>
                    <a:solidFill>
                      <a:srgbClr val="FFFFFF"/>
                    </a:solidFill>
                  </a:tcPr>
                </a:tc>
                <a:tc>
                  <a:txBody>
                    <a:bodyPr/>
                    <a:lstStyle/>
                    <a:p>
                      <a:pPr algn="r" fontAlgn="ctr"/>
                      <a:r>
                        <a:rPr lang="en-US" b="1">
                          <a:effectLst/>
                        </a:rPr>
                        <a:t>humidity</a:t>
                      </a:r>
                    </a:p>
                  </a:txBody>
                  <a:tcPr anchor="ctr">
                    <a:lnL>
                      <a:noFill/>
                    </a:lnL>
                    <a:lnR>
                      <a:noFill/>
                    </a:lnR>
                    <a:lnT>
                      <a:noFill/>
                    </a:lnT>
                    <a:lnB>
                      <a:noFill/>
                    </a:lnB>
                    <a:solidFill>
                      <a:srgbClr val="FFFFFF"/>
                    </a:solidFill>
                  </a:tcPr>
                </a:tc>
                <a:tc>
                  <a:txBody>
                    <a:bodyPr/>
                    <a:lstStyle/>
                    <a:p>
                      <a:pPr algn="r" fontAlgn="ctr"/>
                      <a:r>
                        <a:rPr lang="en-US" b="1">
                          <a:effectLst/>
                        </a:rPr>
                        <a:t>windy</a:t>
                      </a:r>
                    </a:p>
                  </a:txBody>
                  <a:tcPr anchor="ctr">
                    <a:lnL>
                      <a:noFill/>
                    </a:lnL>
                    <a:lnR>
                      <a:noFill/>
                    </a:lnR>
                    <a:lnT>
                      <a:noFill/>
                    </a:lnT>
                    <a:lnB>
                      <a:noFill/>
                    </a:lnB>
                    <a:solidFill>
                      <a:srgbClr val="FFFFFF"/>
                    </a:solidFill>
                  </a:tcPr>
                </a:tc>
                <a:extLst>
                  <a:ext uri="{0D108BD9-81ED-4DB2-BD59-A6C34878D82A}">
                    <a16:rowId xmlns:a16="http://schemas.microsoft.com/office/drawing/2014/main" val="852860923"/>
                  </a:ext>
                </a:extLst>
              </a:tr>
              <a:tr h="0">
                <a:tc>
                  <a:txBody>
                    <a:bodyPr/>
                    <a:lstStyle/>
                    <a:p>
                      <a:pPr algn="r" fontAlgn="ctr"/>
                      <a:r>
                        <a:rPr lang="en-US">
                          <a:effectLst/>
                        </a:rPr>
                        <a:t>overcast</a:t>
                      </a:r>
                    </a:p>
                  </a:txBody>
                  <a:tcPr anchor="ctr">
                    <a:lnL>
                      <a:noFill/>
                    </a:lnL>
                    <a:lnR>
                      <a:noFill/>
                    </a:lnR>
                    <a:lnT>
                      <a:noFill/>
                    </a:lnT>
                    <a:lnB>
                      <a:noFill/>
                    </a:lnB>
                    <a:solidFill>
                      <a:srgbClr val="F5F5F5"/>
                    </a:solidFill>
                  </a:tcPr>
                </a:tc>
                <a:tc>
                  <a:txBody>
                    <a:bodyPr/>
                    <a:lstStyle/>
                    <a:p>
                      <a:pPr algn="r" fontAlgn="ctr"/>
                      <a:r>
                        <a:rPr lang="en-US">
                          <a:effectLst/>
                        </a:rPr>
                        <a:t>hot</a:t>
                      </a:r>
                    </a:p>
                  </a:txBody>
                  <a:tcPr anchor="ctr">
                    <a:lnL>
                      <a:noFill/>
                    </a:lnL>
                    <a:lnR>
                      <a:noFill/>
                    </a:lnR>
                    <a:lnT>
                      <a:noFill/>
                    </a:lnT>
                    <a:lnB>
                      <a:noFill/>
                    </a:lnB>
                    <a:solidFill>
                      <a:srgbClr val="F5F5F5"/>
                    </a:solidFill>
                  </a:tcPr>
                </a:tc>
                <a:tc>
                  <a:txBody>
                    <a:bodyPr/>
                    <a:lstStyle/>
                    <a:p>
                      <a:pPr algn="r" fontAlgn="ctr"/>
                      <a:r>
                        <a:rPr lang="en-US">
                          <a:effectLst/>
                        </a:rPr>
                        <a:t>high</a:t>
                      </a:r>
                    </a:p>
                  </a:txBody>
                  <a:tcPr anchor="ctr">
                    <a:lnL>
                      <a:noFill/>
                    </a:lnL>
                    <a:lnR>
                      <a:noFill/>
                    </a:lnR>
                    <a:lnT>
                      <a:noFill/>
                    </a:lnT>
                    <a:lnB>
                      <a:noFill/>
                    </a:lnB>
                    <a:solidFill>
                      <a:srgbClr val="F5F5F5"/>
                    </a:solidFill>
                  </a:tcPr>
                </a:tc>
                <a:tc>
                  <a:txBody>
                    <a:bodyPr/>
                    <a:lstStyle/>
                    <a:p>
                      <a:pPr algn="r" fontAlgn="ctr"/>
                      <a:r>
                        <a:rPr lang="en-US" dirty="0">
                          <a:effectLst/>
                        </a:rPr>
                        <a:t>False</a:t>
                      </a:r>
                    </a:p>
                  </a:txBody>
                  <a:tcPr anchor="ctr">
                    <a:lnL>
                      <a:noFill/>
                    </a:lnL>
                    <a:lnR>
                      <a:noFill/>
                    </a:lnR>
                    <a:lnT>
                      <a:noFill/>
                    </a:lnT>
                    <a:lnB>
                      <a:noFill/>
                    </a:lnB>
                    <a:solidFill>
                      <a:srgbClr val="F5F5F5"/>
                    </a:solidFill>
                  </a:tcPr>
                </a:tc>
                <a:extLst>
                  <a:ext uri="{0D108BD9-81ED-4DB2-BD59-A6C34878D82A}">
                    <a16:rowId xmlns:a16="http://schemas.microsoft.com/office/drawing/2014/main" val="3348893283"/>
                  </a:ext>
                </a:extLst>
              </a:tr>
            </a:tbl>
          </a:graphicData>
        </a:graphic>
      </p:graphicFrame>
      <p:pic>
        <p:nvPicPr>
          <p:cNvPr id="8" name="Picture 7">
            <a:extLst>
              <a:ext uri="{FF2B5EF4-FFF2-40B4-BE49-F238E27FC236}">
                <a16:creationId xmlns:a16="http://schemas.microsoft.com/office/drawing/2014/main" id="{3E199FFD-83FA-4696-A102-FAC41BE7170B}"/>
              </a:ext>
            </a:extLst>
          </p:cNvPr>
          <p:cNvPicPr>
            <a:picLocks noChangeAspect="1"/>
          </p:cNvPicPr>
          <p:nvPr/>
        </p:nvPicPr>
        <p:blipFill rotWithShape="1">
          <a:blip r:embed="rId3"/>
          <a:srcRect l="5413"/>
          <a:stretch/>
        </p:blipFill>
        <p:spPr>
          <a:xfrm>
            <a:off x="5372100" y="4868535"/>
            <a:ext cx="9666516" cy="951514"/>
          </a:xfrm>
          <a:prstGeom prst="rect">
            <a:avLst/>
          </a:prstGeom>
        </p:spPr>
      </p:pic>
      <p:pic>
        <p:nvPicPr>
          <p:cNvPr id="10" name="Picture 9">
            <a:extLst>
              <a:ext uri="{FF2B5EF4-FFF2-40B4-BE49-F238E27FC236}">
                <a16:creationId xmlns:a16="http://schemas.microsoft.com/office/drawing/2014/main" id="{AE2FEEA4-0649-44DB-B0C2-37CCED373E59}"/>
              </a:ext>
            </a:extLst>
          </p:cNvPr>
          <p:cNvPicPr>
            <a:picLocks noChangeAspect="1"/>
          </p:cNvPicPr>
          <p:nvPr/>
        </p:nvPicPr>
        <p:blipFill>
          <a:blip r:embed="rId4"/>
          <a:stretch>
            <a:fillRect/>
          </a:stretch>
        </p:blipFill>
        <p:spPr>
          <a:xfrm>
            <a:off x="5886042" y="6263823"/>
            <a:ext cx="9666516" cy="958662"/>
          </a:xfrm>
          <a:prstGeom prst="rect">
            <a:avLst/>
          </a:prstGeom>
        </p:spPr>
      </p:pic>
    </p:spTree>
    <p:extLst>
      <p:ext uri="{BB962C8B-B14F-4D97-AF65-F5344CB8AC3E}">
        <p14:creationId xmlns:p14="http://schemas.microsoft.com/office/powerpoint/2010/main" val="402656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Laplacian smoothing</a:t>
            </a:r>
          </a:p>
          <a:p>
            <a:r>
              <a:rPr lang="en-US" dirty="0"/>
              <a:t>Laplacian smoothing is also called the add-one smoothing, since we always add one to the values. </a:t>
            </a:r>
          </a:p>
          <a:p>
            <a:endParaRPr lang="en-US" dirty="0"/>
          </a:p>
          <a:p>
            <a:r>
              <a:rPr lang="en-US" dirty="0"/>
              <a:t>In </a:t>
            </a:r>
            <a:r>
              <a:rPr lang="en-US" dirty="0" err="1"/>
              <a:t>sklearn</a:t>
            </a:r>
            <a:r>
              <a:rPr lang="en-US" dirty="0"/>
              <a:t>, this will be the hyperparameter alpha. An alpha of 1 is the </a:t>
            </a:r>
            <a:r>
              <a:rPr lang="en-US"/>
              <a:t>same as </a:t>
            </a:r>
            <a:r>
              <a:rPr lang="en-US" dirty="0"/>
              <a:t>illustrated before. </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3161303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Log usage</a:t>
            </a:r>
          </a:p>
          <a:p>
            <a:r>
              <a:rPr lang="en-US" dirty="0"/>
              <a:t>The values 0,0090 and 0,0054 are already quite small, and this is with a small dataset.</a:t>
            </a:r>
          </a:p>
          <a:p>
            <a:r>
              <a:rPr lang="en-US" dirty="0"/>
              <a:t>Naïve bayes is often used in </a:t>
            </a:r>
            <a:r>
              <a:rPr lang="en-US" b="1" dirty="0"/>
              <a:t>sparse</a:t>
            </a:r>
            <a:r>
              <a:rPr lang="en-US" dirty="0"/>
              <a:t> datasets!</a:t>
            </a:r>
          </a:p>
          <a:p>
            <a:endParaRPr lang="en-US" dirty="0"/>
          </a:p>
          <a:p>
            <a:r>
              <a:rPr lang="en-US" dirty="0"/>
              <a:t>Imagine having a value only occurring once within hundreds of 1000s of possibilities!</a:t>
            </a:r>
          </a:p>
          <a:p>
            <a:r>
              <a:rPr lang="en-US" dirty="0"/>
              <a:t>X=y*1/100000*z = 0,0000….</a:t>
            </a:r>
          </a:p>
          <a:p>
            <a:endParaRPr lang="en-US" dirty="0"/>
          </a:p>
          <a:p>
            <a:pPr marL="571500" indent="-571500">
              <a:buFont typeface="Symbol" panose="05050102010706020507" pitchFamily="18" charset="2"/>
              <a:buChar char="Þ"/>
            </a:pPr>
            <a:r>
              <a:rPr lang="en-US" dirty="0"/>
              <a:t>Risk of underflow (computer just converts it to 0)</a:t>
            </a:r>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r>
              <a:rPr lang="en-US" dirty="0"/>
              <a:t>Use log function to prevent this underflow</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spTree>
    <p:extLst>
      <p:ext uri="{BB962C8B-B14F-4D97-AF65-F5344CB8AC3E}">
        <p14:creationId xmlns:p14="http://schemas.microsoft.com/office/powerpoint/2010/main" val="220380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Log usage</a:t>
                </a:r>
              </a:p>
              <a:p>
                <a:endParaRPr lang="en-US" b="1" dirty="0"/>
              </a:p>
              <a:p>
                <a:endParaRPr lang="en-US" b="1" dirty="0"/>
              </a:p>
              <a:p>
                <a:r>
                  <a:rPr lang="en-US" dirty="0"/>
                  <a:t>Using the rule: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func>
                  </m:oMath>
                </a14:m>
                <a:endParaRPr lang="en-US" b="0" dirty="0"/>
              </a:p>
              <a:p>
                <a:r>
                  <a:rPr lang="en-US" dirty="0"/>
                  <a:t>Gives us:</a:t>
                </a:r>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03" t="-249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pic>
        <p:nvPicPr>
          <p:cNvPr id="10" name="Picture 9">
            <a:extLst>
              <a:ext uri="{FF2B5EF4-FFF2-40B4-BE49-F238E27FC236}">
                <a16:creationId xmlns:a16="http://schemas.microsoft.com/office/drawing/2014/main" id="{0BB1C557-7DC5-43D2-A49A-9A6A09140BAD}"/>
              </a:ext>
            </a:extLst>
          </p:cNvPr>
          <p:cNvPicPr>
            <a:picLocks noChangeAspect="1"/>
          </p:cNvPicPr>
          <p:nvPr/>
        </p:nvPicPr>
        <p:blipFill>
          <a:blip r:embed="rId3"/>
          <a:stretch>
            <a:fillRect/>
          </a:stretch>
        </p:blipFill>
        <p:spPr>
          <a:xfrm>
            <a:off x="998693" y="5143500"/>
            <a:ext cx="13076023" cy="786527"/>
          </a:xfrm>
          <a:prstGeom prst="rect">
            <a:avLst/>
          </a:prstGeom>
        </p:spPr>
      </p:pic>
      <p:pic>
        <p:nvPicPr>
          <p:cNvPr id="12" name="Picture 11">
            <a:extLst>
              <a:ext uri="{FF2B5EF4-FFF2-40B4-BE49-F238E27FC236}">
                <a16:creationId xmlns:a16="http://schemas.microsoft.com/office/drawing/2014/main" id="{AFA51C88-72D2-47E2-AABC-0DA9AC06EC93}"/>
              </a:ext>
            </a:extLst>
          </p:cNvPr>
          <p:cNvPicPr>
            <a:picLocks noChangeAspect="1"/>
          </p:cNvPicPr>
          <p:nvPr/>
        </p:nvPicPr>
        <p:blipFill>
          <a:blip r:embed="rId4"/>
          <a:stretch>
            <a:fillRect/>
          </a:stretch>
        </p:blipFill>
        <p:spPr>
          <a:xfrm>
            <a:off x="1050131" y="2527666"/>
            <a:ext cx="13387710" cy="786528"/>
          </a:xfrm>
          <a:prstGeom prst="rect">
            <a:avLst/>
          </a:prstGeom>
        </p:spPr>
      </p:pic>
    </p:spTree>
    <p:extLst>
      <p:ext uri="{BB962C8B-B14F-4D97-AF65-F5344CB8AC3E}">
        <p14:creationId xmlns:p14="http://schemas.microsoft.com/office/powerpoint/2010/main" val="957703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b="1" dirty="0"/>
                  <a:t>Log usage</a:t>
                </a:r>
              </a:p>
              <a:p>
                <a:r>
                  <a:rPr lang="en-US" dirty="0"/>
                  <a:t>For our example from earlier:</a:t>
                </a:r>
              </a:p>
              <a:p>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𝑓𝑒𝑎𝑡𝑢𝑟𝑒𝑠</m:t>
                    </m:r>
                    <m:r>
                      <a:rPr lang="en-US" i="1" dirty="0" smtClean="0">
                        <a:latin typeface="Cambria Math" panose="02040503050406030204" pitchFamily="18" charset="0"/>
                      </a:rPr>
                      <m:t>)</m:t>
                    </m:r>
                  </m:oMath>
                </a14:m>
                <a:r>
                  <a:rPr lang="en-US" dirty="0"/>
                  <a:t> ∝</a:t>
                </a:r>
              </a:p>
              <a:p>
                <a:endParaRPr lang="en-US" dirty="0"/>
              </a:p>
              <a:p>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b="0" i="1" dirty="0" smtClean="0">
                        <a:latin typeface="Cambria Math" panose="02040503050406030204" pitchFamily="18" charset="0"/>
                      </a:rPr>
                      <m:t>𝑛𝑜</m:t>
                    </m:r>
                    <m:r>
                      <a:rPr lang="en-US" i="1" dirty="0" err="1" smtClean="0">
                        <a:latin typeface="Cambria Math" panose="02040503050406030204" pitchFamily="18" charset="0"/>
                      </a:rPr>
                      <m:t>𝑝𝑙𝑎𝑦</m:t>
                    </m:r>
                    <m:r>
                      <a:rPr lang="en-US" i="1" dirty="0" err="1" smtClean="0">
                        <a:latin typeface="Cambria Math" panose="02040503050406030204" pitchFamily="18" charset="0"/>
                      </a:rPr>
                      <m:t>|</m:t>
                    </m:r>
                    <m:r>
                      <a:rPr lang="en-US" i="1" dirty="0" err="1" smtClean="0">
                        <a:latin typeface="Cambria Math" panose="02040503050406030204" pitchFamily="18" charset="0"/>
                      </a:rPr>
                      <m:t>𝑓𝑒𝑎𝑡𝑢𝑟𝑒𝑠</m:t>
                    </m:r>
                    <m:r>
                      <a:rPr lang="en-US" i="1" dirty="0" smtClean="0">
                        <a:latin typeface="Cambria Math" panose="02040503050406030204" pitchFamily="18" charset="0"/>
                      </a:rPr>
                      <m:t>)</m:t>
                    </m:r>
                  </m:oMath>
                </a14:m>
                <a:r>
                  <a:rPr lang="en-US" dirty="0"/>
                  <a:t> ∝</a:t>
                </a:r>
              </a:p>
              <a:p>
                <a:endParaRPr lang="en-US" dirty="0"/>
              </a:p>
              <a:p>
                <a:pPr marL="571500" indent="-571500">
                  <a:buFont typeface="Symbol" panose="05050102010706020507" pitchFamily="18" charset="2"/>
                  <a:buChar char="Þ"/>
                </a:pPr>
                <a:r>
                  <a:rPr lang="en-US" dirty="0"/>
                  <a:t>-2,0438 &gt; -2,2691 =&gt; play is more likely!</a:t>
                </a:r>
              </a:p>
              <a:p>
                <a:pPr marL="571500" indent="-571500">
                  <a:buFont typeface="Symbol" panose="05050102010706020507" pitchFamily="18" charset="2"/>
                  <a:buChar char="Þ"/>
                </a:pPr>
                <a:endParaRPr lang="en-US" dirty="0"/>
              </a:p>
              <a:p>
                <a:r>
                  <a:rPr lang="en-US" dirty="0"/>
                  <a:t>But now without the risk of causing an underflow</a:t>
                </a:r>
              </a:p>
              <a:p>
                <a:pPr marL="571500" indent="-571500">
                  <a:buFont typeface="Symbol" panose="05050102010706020507" pitchFamily="18" charset="2"/>
                  <a:buChar char="Þ"/>
                </a:pPr>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1050131" y="1655533"/>
                <a:ext cx="16575629" cy="6103800"/>
              </a:xfrm>
              <a:blipFill>
                <a:blip r:embed="rId2"/>
                <a:stretch>
                  <a:fillRect l="-1140" t="-2498" b="-1428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a:t>
            </a:r>
          </a:p>
        </p:txBody>
      </p:sp>
      <p:pic>
        <p:nvPicPr>
          <p:cNvPr id="7" name="Picture 6">
            <a:extLst>
              <a:ext uri="{FF2B5EF4-FFF2-40B4-BE49-F238E27FC236}">
                <a16:creationId xmlns:a16="http://schemas.microsoft.com/office/drawing/2014/main" id="{ED5F041E-289C-4EB9-94DA-DCDBA49EEECD}"/>
              </a:ext>
            </a:extLst>
          </p:cNvPr>
          <p:cNvPicPr>
            <a:picLocks noChangeAspect="1"/>
          </p:cNvPicPr>
          <p:nvPr/>
        </p:nvPicPr>
        <p:blipFill>
          <a:blip r:embed="rId3"/>
          <a:stretch>
            <a:fillRect/>
          </a:stretch>
        </p:blipFill>
        <p:spPr>
          <a:xfrm>
            <a:off x="5299137" y="3654828"/>
            <a:ext cx="12324983" cy="737558"/>
          </a:xfrm>
          <a:prstGeom prst="rect">
            <a:avLst/>
          </a:prstGeom>
        </p:spPr>
      </p:pic>
      <p:pic>
        <p:nvPicPr>
          <p:cNvPr id="12" name="Picture 11">
            <a:extLst>
              <a:ext uri="{FF2B5EF4-FFF2-40B4-BE49-F238E27FC236}">
                <a16:creationId xmlns:a16="http://schemas.microsoft.com/office/drawing/2014/main" id="{D5A5468D-7913-451A-8F89-3688168C44C5}"/>
              </a:ext>
            </a:extLst>
          </p:cNvPr>
          <p:cNvPicPr>
            <a:picLocks noChangeAspect="1"/>
          </p:cNvPicPr>
          <p:nvPr/>
        </p:nvPicPr>
        <p:blipFill>
          <a:blip r:embed="rId4"/>
          <a:stretch>
            <a:fillRect/>
          </a:stretch>
        </p:blipFill>
        <p:spPr>
          <a:xfrm>
            <a:off x="5861795" y="5030674"/>
            <a:ext cx="12050807" cy="762106"/>
          </a:xfrm>
          <a:prstGeom prst="rect">
            <a:avLst/>
          </a:prstGeom>
        </p:spPr>
      </p:pic>
    </p:spTree>
    <p:extLst>
      <p:ext uri="{BB962C8B-B14F-4D97-AF65-F5344CB8AC3E}">
        <p14:creationId xmlns:p14="http://schemas.microsoft.com/office/powerpoint/2010/main" val="248752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7651184"/>
          </a:xfrm>
        </p:spPr>
        <p:txBody>
          <a:bodyPr/>
          <a:lstStyle/>
          <a:p>
            <a:r>
              <a:rPr lang="en-US" sz="3600" dirty="0">
                <a:solidFill>
                  <a:srgbClr val="000000"/>
                </a:solidFill>
                <a:highlight>
                  <a:srgbClr val="FFFFFF"/>
                </a:highlight>
                <a:latin typeface="Consolas" panose="020B0609020204030204" pitchFamily="49" charset="0"/>
              </a:rPr>
              <a:t>model </a:t>
            </a:r>
            <a:r>
              <a:rPr lang="en-US" sz="3600" b="1" dirty="0">
                <a:solidFill>
                  <a:srgbClr val="000080"/>
                </a:solidFill>
                <a:highlight>
                  <a:srgbClr val="FFFFFF"/>
                </a:highlight>
                <a:latin typeface="Consolas" panose="020B0609020204030204" pitchFamily="49" charset="0"/>
              </a:rPr>
              <a:t>=</a:t>
            </a:r>
            <a:r>
              <a:rPr lang="en-US" sz="3600" b="0" dirty="0">
                <a:solidFill>
                  <a:srgbClr val="000000"/>
                </a:solidFill>
                <a:highlight>
                  <a:srgbClr val="FFFFFF"/>
                </a:highlight>
                <a:latin typeface="Consolas" panose="020B0609020204030204" pitchFamily="49" charset="0"/>
              </a:rPr>
              <a:t> </a:t>
            </a:r>
            <a:r>
              <a:rPr lang="en-US" sz="3600" b="0" dirty="0" err="1">
                <a:solidFill>
                  <a:srgbClr val="000000"/>
                </a:solidFill>
                <a:highlight>
                  <a:srgbClr val="FFFFFF"/>
                </a:highlight>
                <a:latin typeface="Consolas" panose="020B0609020204030204" pitchFamily="49" charset="0"/>
              </a:rPr>
              <a:t>MultinomialNB</a:t>
            </a:r>
            <a:r>
              <a:rPr lang="en-US" sz="3600" b="1" dirty="0">
                <a:solidFill>
                  <a:srgbClr val="000080"/>
                </a:solidFill>
                <a:highlight>
                  <a:srgbClr val="FFFFFF"/>
                </a:highlight>
                <a:latin typeface="Consolas" panose="020B0609020204030204" pitchFamily="49" charset="0"/>
              </a:rPr>
              <a:t>(</a:t>
            </a:r>
            <a:r>
              <a:rPr lang="en-US" sz="3600" b="0" dirty="0">
                <a:solidFill>
                  <a:srgbClr val="000000"/>
                </a:solidFill>
                <a:highlight>
                  <a:srgbClr val="FFFFFF"/>
                </a:highlight>
                <a:latin typeface="Consolas" panose="020B0609020204030204" pitchFamily="49" charset="0"/>
              </a:rPr>
              <a:t>alpha</a:t>
            </a:r>
            <a:r>
              <a:rPr lang="en-US" sz="3600" b="1" dirty="0">
                <a:solidFill>
                  <a:srgbClr val="000080"/>
                </a:solidFill>
                <a:highlight>
                  <a:srgbClr val="FFFFFF"/>
                </a:highlight>
                <a:latin typeface="Consolas" panose="020B0609020204030204" pitchFamily="49" charset="0"/>
              </a:rPr>
              <a:t>=</a:t>
            </a:r>
            <a:r>
              <a:rPr lang="en-US" sz="3600" b="0" dirty="0">
                <a:solidFill>
                  <a:srgbClr val="FF0000"/>
                </a:solidFill>
                <a:highlight>
                  <a:srgbClr val="FFFFFF"/>
                </a:highlight>
                <a:latin typeface="Consolas" panose="020B0609020204030204" pitchFamily="49" charset="0"/>
              </a:rPr>
              <a:t>1</a:t>
            </a:r>
            <a:r>
              <a:rPr lang="en-US" sz="3600" b="1" dirty="0">
                <a:solidFill>
                  <a:srgbClr val="000080"/>
                </a:solidFill>
                <a:highlight>
                  <a:srgbClr val="FFFFFF"/>
                </a:highlight>
                <a:latin typeface="Consolas" panose="020B0609020204030204" pitchFamily="49" charset="0"/>
              </a:rPr>
              <a:t>)</a:t>
            </a:r>
            <a:endParaRPr lang="en-US" sz="3600" b="0" dirty="0">
              <a:solidFill>
                <a:srgbClr val="000000"/>
              </a:solidFill>
              <a:highlight>
                <a:srgbClr val="FFFFFF"/>
              </a:highlight>
              <a:latin typeface="Consolas" panose="020B0609020204030204" pitchFamily="49" charset="0"/>
            </a:endParaRPr>
          </a:p>
          <a:p>
            <a:r>
              <a:rPr lang="fr-FR" sz="3600" b="0" dirty="0" err="1">
                <a:solidFill>
                  <a:srgbClr val="000000"/>
                </a:solidFill>
                <a:highlight>
                  <a:srgbClr val="FFFFFF"/>
                </a:highlight>
                <a:latin typeface="Consolas" panose="020B0609020204030204" pitchFamily="49" charset="0"/>
              </a:rPr>
              <a:t>model</a:t>
            </a:r>
            <a:r>
              <a:rPr lang="fr-FR" sz="3600" b="1" dirty="0" err="1">
                <a:solidFill>
                  <a:srgbClr val="000080"/>
                </a:solidFill>
                <a:highlight>
                  <a:srgbClr val="FFFFFF"/>
                </a:highlight>
                <a:latin typeface="Consolas" panose="020B0609020204030204" pitchFamily="49" charset="0"/>
              </a:rPr>
              <a:t>.</a:t>
            </a:r>
            <a:r>
              <a:rPr lang="fr-FR" sz="3600" b="0" dirty="0" err="1">
                <a:solidFill>
                  <a:srgbClr val="000000"/>
                </a:solidFill>
                <a:highlight>
                  <a:srgbClr val="FFFFFF"/>
                </a:highlight>
                <a:latin typeface="Consolas" panose="020B0609020204030204" pitchFamily="49" charset="0"/>
              </a:rPr>
              <a:t>fit</a:t>
            </a:r>
            <a:r>
              <a:rPr lang="fr-FR" sz="3600" b="1" dirty="0">
                <a:solidFill>
                  <a:srgbClr val="000080"/>
                </a:solidFill>
                <a:highlight>
                  <a:srgbClr val="FFFFFF"/>
                </a:highlight>
                <a:latin typeface="Consolas" panose="020B0609020204030204" pitchFamily="49" charset="0"/>
              </a:rPr>
              <a:t>(</a:t>
            </a:r>
            <a:r>
              <a:rPr lang="fr-FR" sz="3600" b="0" dirty="0" err="1">
                <a:solidFill>
                  <a:srgbClr val="000000"/>
                </a:solidFill>
                <a:highlight>
                  <a:srgbClr val="FFFFFF"/>
                </a:highlight>
                <a:latin typeface="Consolas" panose="020B0609020204030204" pitchFamily="49" charset="0"/>
              </a:rPr>
              <a:t>X_train</a:t>
            </a:r>
            <a:r>
              <a:rPr lang="fr-FR" sz="3600" b="1" dirty="0" err="1">
                <a:solidFill>
                  <a:srgbClr val="000080"/>
                </a:solidFill>
                <a:highlight>
                  <a:srgbClr val="FFFFFF"/>
                </a:highlight>
                <a:latin typeface="Consolas" panose="020B0609020204030204" pitchFamily="49" charset="0"/>
              </a:rPr>
              <a:t>,</a:t>
            </a:r>
            <a:r>
              <a:rPr lang="fr-FR" sz="3600" b="0" dirty="0" err="1">
                <a:solidFill>
                  <a:srgbClr val="000000"/>
                </a:solidFill>
                <a:highlight>
                  <a:srgbClr val="FFFFFF"/>
                </a:highlight>
                <a:latin typeface="Consolas" panose="020B0609020204030204" pitchFamily="49" charset="0"/>
              </a:rPr>
              <a:t>y_train</a:t>
            </a:r>
            <a:r>
              <a:rPr lang="fr-FR" sz="3600" b="1" dirty="0">
                <a:solidFill>
                  <a:srgbClr val="000080"/>
                </a:solidFill>
                <a:highlight>
                  <a:srgbClr val="FFFFFF"/>
                </a:highlight>
                <a:latin typeface="Consolas" panose="020B0609020204030204" pitchFamily="49" charset="0"/>
              </a:rPr>
              <a:t>)</a:t>
            </a:r>
            <a:endParaRPr lang="fr-FR" sz="3600" b="0" dirty="0">
              <a:solidFill>
                <a:srgbClr val="000000"/>
              </a:solidFill>
              <a:highlight>
                <a:srgbClr val="FFFFFF"/>
              </a:highlight>
              <a:latin typeface="Consolas" panose="020B0609020204030204" pitchFamily="49" charset="0"/>
            </a:endParaRPr>
          </a:p>
          <a:p>
            <a:r>
              <a:rPr lang="en-US" sz="3600" b="1" dirty="0">
                <a:solidFill>
                  <a:srgbClr val="0000FF"/>
                </a:solidFill>
                <a:highlight>
                  <a:srgbClr val="FFFFFF"/>
                </a:highlight>
                <a:latin typeface="Consolas" panose="020B0609020204030204" pitchFamily="49" charset="0"/>
              </a:rPr>
              <a:t>print</a:t>
            </a:r>
            <a:r>
              <a:rPr lang="en-US" sz="3600" b="1" dirty="0">
                <a:solidFill>
                  <a:srgbClr val="000080"/>
                </a:solidFill>
                <a:highlight>
                  <a:srgbClr val="FFFFFF"/>
                </a:highlight>
                <a:latin typeface="Consolas" panose="020B0609020204030204" pitchFamily="49" charset="0"/>
              </a:rPr>
              <a:t>(</a:t>
            </a:r>
            <a:r>
              <a:rPr lang="en-US" sz="3600" b="0" dirty="0">
                <a:solidFill>
                  <a:srgbClr val="808080"/>
                </a:solidFill>
                <a:highlight>
                  <a:srgbClr val="FFFFFF"/>
                </a:highlight>
                <a:latin typeface="Consolas" panose="020B0609020204030204" pitchFamily="49" charset="0"/>
              </a:rPr>
              <a:t>"Test score:"</a:t>
            </a:r>
            <a:r>
              <a:rPr lang="en-US" sz="3600" b="1" dirty="0">
                <a:solidFill>
                  <a:srgbClr val="000080"/>
                </a:solidFill>
                <a:highlight>
                  <a:srgbClr val="FFFFFF"/>
                </a:highlight>
                <a:latin typeface="Consolas" panose="020B0609020204030204" pitchFamily="49" charset="0"/>
              </a:rPr>
              <a:t>,</a:t>
            </a:r>
            <a:r>
              <a:rPr lang="en-US" sz="3600" b="0" dirty="0" err="1">
                <a:solidFill>
                  <a:srgbClr val="000000"/>
                </a:solidFill>
                <a:highlight>
                  <a:srgbClr val="FFFFFF"/>
                </a:highlight>
                <a:latin typeface="Consolas" panose="020B0609020204030204" pitchFamily="49" charset="0"/>
              </a:rPr>
              <a:t>model</a:t>
            </a:r>
            <a:r>
              <a:rPr lang="en-US" sz="3600" b="1" dirty="0" err="1">
                <a:solidFill>
                  <a:srgbClr val="000080"/>
                </a:solidFill>
                <a:highlight>
                  <a:srgbClr val="FFFFFF"/>
                </a:highlight>
                <a:latin typeface="Consolas" panose="020B0609020204030204" pitchFamily="49" charset="0"/>
              </a:rPr>
              <a:t>.</a:t>
            </a:r>
            <a:r>
              <a:rPr lang="en-US" sz="3600" b="0" dirty="0" err="1">
                <a:solidFill>
                  <a:srgbClr val="000000"/>
                </a:solidFill>
                <a:highlight>
                  <a:srgbClr val="FFFFFF"/>
                </a:highlight>
                <a:latin typeface="Consolas" panose="020B0609020204030204" pitchFamily="49" charset="0"/>
              </a:rPr>
              <a:t>score</a:t>
            </a:r>
            <a:r>
              <a:rPr lang="en-US" sz="3600" b="1" dirty="0">
                <a:solidFill>
                  <a:srgbClr val="000080"/>
                </a:solidFill>
                <a:highlight>
                  <a:srgbClr val="FFFFFF"/>
                </a:highlight>
                <a:latin typeface="Consolas" panose="020B0609020204030204" pitchFamily="49" charset="0"/>
              </a:rPr>
              <a:t>(</a:t>
            </a:r>
            <a:r>
              <a:rPr lang="en-US" sz="3600" b="0" dirty="0" err="1">
                <a:solidFill>
                  <a:srgbClr val="000000"/>
                </a:solidFill>
                <a:highlight>
                  <a:srgbClr val="FFFFFF"/>
                </a:highlight>
                <a:latin typeface="Consolas" panose="020B0609020204030204" pitchFamily="49" charset="0"/>
              </a:rPr>
              <a:t>X_test</a:t>
            </a:r>
            <a:r>
              <a:rPr lang="en-US" sz="3600" b="1" dirty="0" err="1">
                <a:solidFill>
                  <a:srgbClr val="000080"/>
                </a:solidFill>
                <a:highlight>
                  <a:srgbClr val="FFFFFF"/>
                </a:highlight>
                <a:latin typeface="Consolas" panose="020B0609020204030204" pitchFamily="49" charset="0"/>
              </a:rPr>
              <a:t>,</a:t>
            </a:r>
            <a:r>
              <a:rPr lang="en-US" sz="3600" b="0" dirty="0" err="1">
                <a:solidFill>
                  <a:srgbClr val="000000"/>
                </a:solidFill>
                <a:highlight>
                  <a:srgbClr val="FFFFFF"/>
                </a:highlight>
                <a:latin typeface="Consolas" panose="020B0609020204030204" pitchFamily="49" charset="0"/>
              </a:rPr>
              <a:t>y_test</a:t>
            </a:r>
            <a:r>
              <a:rPr lang="en-US" sz="3600" b="1" dirty="0">
                <a:solidFill>
                  <a:srgbClr val="000080"/>
                </a:solidFill>
                <a:highlight>
                  <a:srgbClr val="FFFFFF"/>
                </a:highlight>
                <a:latin typeface="Consolas" panose="020B0609020204030204" pitchFamily="49" charset="0"/>
              </a:rPr>
              <a:t>))</a:t>
            </a:r>
          </a:p>
          <a:p>
            <a:endParaRPr lang="en-US" b="1" dirty="0">
              <a:solidFill>
                <a:srgbClr val="000080"/>
              </a:solidFill>
              <a:highlight>
                <a:srgbClr val="FFFFFF"/>
              </a:highlight>
              <a:latin typeface="Consolas" panose="020B0609020204030204" pitchFamily="49" charset="0"/>
            </a:endParaRPr>
          </a:p>
          <a:p>
            <a:endParaRPr lang="en-US" b="1" dirty="0">
              <a:solidFill>
                <a:srgbClr val="000080"/>
              </a:solidFill>
              <a:highlight>
                <a:srgbClr val="FFFFFF"/>
              </a:highlight>
              <a:latin typeface="Consolas" panose="020B0609020204030204" pitchFamily="49" charset="0"/>
            </a:endParaRPr>
          </a:p>
          <a:p>
            <a:r>
              <a:rPr lang="en-US" dirty="0"/>
              <a:t>Note: using the probabilities function of </a:t>
            </a:r>
            <a:r>
              <a:rPr lang="en-US" dirty="0" err="1"/>
              <a:t>sklearn</a:t>
            </a:r>
            <a:r>
              <a:rPr lang="en-US" dirty="0"/>
              <a:t> ‘</a:t>
            </a:r>
            <a:r>
              <a:rPr lang="en-US" dirty="0" err="1"/>
              <a:t>model.proba</a:t>
            </a:r>
            <a:r>
              <a:rPr lang="en-US" dirty="0"/>
              <a:t>()’, we will get the actual probabilities!</a:t>
            </a:r>
          </a:p>
          <a:p>
            <a:r>
              <a:rPr lang="en-US" dirty="0"/>
              <a:t>The log probability ‘</a:t>
            </a:r>
            <a:r>
              <a:rPr lang="en-US" dirty="0" err="1"/>
              <a:t>model.predict_log_proba</a:t>
            </a:r>
            <a:r>
              <a:rPr lang="en-US" dirty="0"/>
              <a:t>()’ is the log10 value of these probabilities</a:t>
            </a:r>
          </a:p>
          <a:p>
            <a:endParaRPr lang="en-US" dirty="0"/>
          </a:p>
          <a:p>
            <a:r>
              <a:rPr lang="en-US" sz="3600" dirty="0">
                <a:solidFill>
                  <a:srgbClr val="000000"/>
                </a:solidFill>
                <a:effectLst/>
                <a:latin typeface="Courier New" panose="02070309020205020404" pitchFamily="49" charset="0"/>
              </a:rPr>
              <a:t>Probability without log function</a:t>
            </a:r>
            <a:r>
              <a:rPr lang="en-US" sz="3600" b="1" dirty="0">
                <a:solidFill>
                  <a:srgbClr val="000080"/>
                </a:solidFill>
                <a:effectLst/>
                <a:latin typeface="Courier New" panose="02070309020205020404" pitchFamily="49" charset="0"/>
              </a:rPr>
              <a:t>:</a:t>
            </a:r>
            <a:r>
              <a:rPr lang="en-US" sz="3600" dirty="0">
                <a:solidFill>
                  <a:srgbClr val="000000"/>
                </a:solidFill>
                <a:effectLst/>
                <a:latin typeface="Courier New" panose="02070309020205020404" pitchFamily="49" charset="0"/>
              </a:rPr>
              <a:t> </a:t>
            </a:r>
            <a:r>
              <a:rPr lang="en-US" sz="3600" b="1" dirty="0">
                <a:solidFill>
                  <a:srgbClr val="000080"/>
                </a:solidFill>
                <a:effectLst/>
                <a:latin typeface="Courier New" panose="02070309020205020404" pitchFamily="49" charset="0"/>
              </a:rPr>
              <a:t>[[</a:t>
            </a:r>
            <a:r>
              <a:rPr lang="en-US" sz="3600" dirty="0">
                <a:solidFill>
                  <a:srgbClr val="FF0000"/>
                </a:solidFill>
                <a:effectLst/>
                <a:latin typeface="Courier New" panose="02070309020205020404" pitchFamily="49" charset="0"/>
              </a:rPr>
              <a:t>0.73618111</a:t>
            </a:r>
            <a:r>
              <a:rPr lang="en-US" sz="3600" dirty="0">
                <a:solidFill>
                  <a:srgbClr val="000000"/>
                </a:solidFill>
                <a:effectLst/>
                <a:latin typeface="Courier New" panose="02070309020205020404" pitchFamily="49" charset="0"/>
              </a:rPr>
              <a:t> </a:t>
            </a:r>
            <a:r>
              <a:rPr lang="en-US" sz="3600" dirty="0">
                <a:solidFill>
                  <a:srgbClr val="FF0000"/>
                </a:solidFill>
                <a:effectLst/>
                <a:latin typeface="Courier New" panose="02070309020205020404" pitchFamily="49" charset="0"/>
              </a:rPr>
              <a:t>0.26381889</a:t>
            </a:r>
            <a:r>
              <a:rPr lang="en-US" sz="3600" b="1" dirty="0">
                <a:solidFill>
                  <a:srgbClr val="000080"/>
                </a:solidFill>
                <a:effectLst/>
                <a:latin typeface="Courier New" panose="02070309020205020404" pitchFamily="49" charset="0"/>
              </a:rPr>
              <a:t>]]</a:t>
            </a:r>
            <a:r>
              <a:rPr lang="en-US" sz="3600" dirty="0">
                <a:solidFill>
                  <a:srgbClr val="000000"/>
                </a:solidFill>
                <a:effectLst/>
                <a:latin typeface="Courier New" panose="02070309020205020404" pitchFamily="49" charset="0"/>
              </a:rPr>
              <a:t> </a:t>
            </a:r>
            <a:br>
              <a:rPr lang="en-US" sz="3600" dirty="0">
                <a:solidFill>
                  <a:srgbClr val="000000"/>
                </a:solidFill>
                <a:effectLst/>
                <a:latin typeface="Courier New" panose="02070309020205020404" pitchFamily="49" charset="0"/>
              </a:rPr>
            </a:br>
            <a:r>
              <a:rPr lang="en-US" sz="3600" dirty="0">
                <a:solidFill>
                  <a:srgbClr val="000000"/>
                </a:solidFill>
                <a:effectLst/>
                <a:latin typeface="Courier New" panose="02070309020205020404" pitchFamily="49" charset="0"/>
              </a:rPr>
              <a:t>Probability </a:t>
            </a:r>
            <a:r>
              <a:rPr lang="en-US" dirty="0">
                <a:solidFill>
                  <a:srgbClr val="000000"/>
                </a:solidFill>
                <a:latin typeface="Courier New" panose="02070309020205020404" pitchFamily="49" charset="0"/>
              </a:rPr>
              <a:t>with l</a:t>
            </a:r>
            <a:r>
              <a:rPr lang="en-US" sz="3600" dirty="0">
                <a:solidFill>
                  <a:srgbClr val="000000"/>
                </a:solidFill>
                <a:effectLst/>
                <a:latin typeface="Courier New" panose="02070309020205020404" pitchFamily="49" charset="0"/>
              </a:rPr>
              <a:t>og function</a:t>
            </a:r>
            <a:r>
              <a:rPr lang="en-US" sz="3600" b="1" dirty="0">
                <a:solidFill>
                  <a:srgbClr val="000080"/>
                </a:solidFill>
                <a:effectLst/>
                <a:latin typeface="Courier New" panose="02070309020205020404" pitchFamily="49" charset="0"/>
              </a:rPr>
              <a:t>:</a:t>
            </a:r>
            <a:r>
              <a:rPr lang="en-US" sz="3600" dirty="0">
                <a:solidFill>
                  <a:srgbClr val="000000"/>
                </a:solidFill>
                <a:effectLst/>
                <a:latin typeface="Courier New" panose="02070309020205020404" pitchFamily="49" charset="0"/>
              </a:rPr>
              <a:t>  </a:t>
            </a:r>
            <a:r>
              <a:rPr lang="en-US" sz="3600" b="1" dirty="0">
                <a:solidFill>
                  <a:srgbClr val="000080"/>
                </a:solidFill>
                <a:effectLst/>
                <a:latin typeface="Courier New" panose="02070309020205020404" pitchFamily="49" charset="0"/>
              </a:rPr>
              <a:t>[[-</a:t>
            </a:r>
            <a:r>
              <a:rPr lang="en-US" sz="3600" dirty="0">
                <a:solidFill>
                  <a:srgbClr val="FF0000"/>
                </a:solidFill>
                <a:effectLst/>
                <a:latin typeface="Courier New" panose="02070309020205020404" pitchFamily="49" charset="0"/>
              </a:rPr>
              <a:t>0.30627912</a:t>
            </a:r>
            <a:r>
              <a:rPr lang="en-US" sz="3600" dirty="0">
                <a:solidFill>
                  <a:srgbClr val="000000"/>
                </a:solidFill>
                <a:effectLst/>
                <a:latin typeface="Courier New" panose="02070309020205020404" pitchFamily="49" charset="0"/>
              </a:rPr>
              <a:t> </a:t>
            </a:r>
            <a:r>
              <a:rPr lang="en-US" sz="3600" b="1" dirty="0">
                <a:solidFill>
                  <a:srgbClr val="000080"/>
                </a:solidFill>
                <a:effectLst/>
                <a:latin typeface="Courier New" panose="02070309020205020404" pitchFamily="49" charset="0"/>
              </a:rPr>
              <a:t>-</a:t>
            </a:r>
            <a:r>
              <a:rPr lang="en-US" sz="3600" dirty="0">
                <a:solidFill>
                  <a:srgbClr val="FF0000"/>
                </a:solidFill>
                <a:effectLst/>
                <a:latin typeface="Courier New" panose="02070309020205020404" pitchFamily="49" charset="0"/>
              </a:rPr>
              <a:t>1.33249242</a:t>
            </a:r>
            <a:r>
              <a:rPr lang="en-US" sz="3600" b="1" dirty="0">
                <a:solidFill>
                  <a:srgbClr val="000080"/>
                </a:solidFill>
                <a:effectLst/>
                <a:latin typeface="Courier New" panose="02070309020205020404" pitchFamily="49" charset="0"/>
              </a:rPr>
              <a:t>]]</a:t>
            </a:r>
            <a:endParaRPr lang="en-US" dirty="0">
              <a:effectLst/>
            </a:endParaRP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 - </a:t>
            </a:r>
            <a:r>
              <a:rPr lang="en-US" dirty="0" err="1"/>
              <a:t>sklearn</a:t>
            </a:r>
            <a:endParaRPr lang="en-US" dirty="0"/>
          </a:p>
        </p:txBody>
      </p:sp>
    </p:spTree>
    <p:extLst>
      <p:ext uri="{BB962C8B-B14F-4D97-AF65-F5344CB8AC3E}">
        <p14:creationId xmlns:p14="http://schemas.microsoft.com/office/powerpoint/2010/main" val="2667726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pic>
        <p:nvPicPr>
          <p:cNvPr id="8" name="Picture 7" descr="Chart, bubble chart&#10;&#10;Description automatically generated">
            <a:extLst>
              <a:ext uri="{FF2B5EF4-FFF2-40B4-BE49-F238E27FC236}">
                <a16:creationId xmlns:a16="http://schemas.microsoft.com/office/drawing/2014/main" id="{923576DA-FB31-40A5-BE97-229E9AC8A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131" y="1818823"/>
            <a:ext cx="15990044" cy="6103800"/>
          </a:xfrm>
          <a:prstGeom prst="rect">
            <a:avLst/>
          </a:prstGeom>
        </p:spPr>
      </p:pic>
    </p:spTree>
    <p:extLst>
      <p:ext uri="{BB962C8B-B14F-4D97-AF65-F5344CB8AC3E}">
        <p14:creationId xmlns:p14="http://schemas.microsoft.com/office/powerpoint/2010/main" val="241246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1050131" y="1655533"/>
            <a:ext cx="16575629" cy="6103800"/>
          </a:xfrm>
        </p:spPr>
        <p:txBody>
          <a:bodyPr/>
          <a:lstStyle/>
          <a:p>
            <a:r>
              <a:rPr lang="en-US" dirty="0"/>
              <a:t>Alpha of 0 is not allowed in </a:t>
            </a:r>
            <a:r>
              <a:rPr lang="en-US" dirty="0" err="1"/>
              <a:t>sklearn</a:t>
            </a:r>
            <a:endParaRPr lang="en-US" dirty="0"/>
          </a:p>
          <a:p>
            <a:pPr marL="571500" indent="-571500">
              <a:buFont typeface="Symbol" panose="05050102010706020507" pitchFamily="18" charset="2"/>
              <a:buChar char="Þ"/>
            </a:pPr>
            <a:r>
              <a:rPr lang="en-US" dirty="0"/>
              <a:t>Automatically sets it to 1.0e-10</a:t>
            </a:r>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endParaRPr lang="en-US" dirty="0"/>
          </a:p>
          <a:p>
            <a:pPr marL="571500" indent="-571500">
              <a:buFont typeface="Symbol" panose="05050102010706020507" pitchFamily="18" charset="2"/>
              <a:buChar char="Þ"/>
            </a:pPr>
            <a:endParaRPr lang="en-US" dirty="0"/>
          </a:p>
          <a:p>
            <a:r>
              <a:rPr lang="en-US" dirty="0"/>
              <a:t>Note that Naïve bayes can also be used on numeric values, not only categorical. </a:t>
            </a: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Naïve bayes - </a:t>
            </a:r>
            <a:r>
              <a:rPr lang="en-US" dirty="0" err="1"/>
              <a:t>sklearn</a:t>
            </a:r>
            <a:endParaRPr lang="en-US" dirty="0"/>
          </a:p>
        </p:txBody>
      </p:sp>
      <p:pic>
        <p:nvPicPr>
          <p:cNvPr id="6" name="Picture 5">
            <a:extLst>
              <a:ext uri="{FF2B5EF4-FFF2-40B4-BE49-F238E27FC236}">
                <a16:creationId xmlns:a16="http://schemas.microsoft.com/office/drawing/2014/main" id="{0D31F1C3-10BD-40AB-9550-A140BF1E0472}"/>
              </a:ext>
            </a:extLst>
          </p:cNvPr>
          <p:cNvPicPr>
            <a:picLocks noChangeAspect="1"/>
          </p:cNvPicPr>
          <p:nvPr/>
        </p:nvPicPr>
        <p:blipFill>
          <a:blip r:embed="rId2"/>
          <a:stretch>
            <a:fillRect/>
          </a:stretch>
        </p:blipFill>
        <p:spPr>
          <a:xfrm>
            <a:off x="998693" y="3703504"/>
            <a:ext cx="16659786" cy="2007857"/>
          </a:xfrm>
          <a:prstGeom prst="rect">
            <a:avLst/>
          </a:prstGeom>
        </p:spPr>
      </p:pic>
    </p:spTree>
    <p:extLst>
      <p:ext uri="{BB962C8B-B14F-4D97-AF65-F5344CB8AC3E}">
        <p14:creationId xmlns:p14="http://schemas.microsoft.com/office/powerpoint/2010/main" val="1656378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Until now: discriminant models</a:t>
            </a:r>
          </a:p>
          <a:p>
            <a:pPr marL="1257300" lvl="1" indent="-571500">
              <a:buFont typeface="Arial" panose="020B0604020202020204" pitchFamily="34" charset="0"/>
              <a:buChar char="•"/>
            </a:pPr>
            <a:r>
              <a:rPr lang="en-US" dirty="0"/>
              <a:t>Learns the border between classes</a:t>
            </a:r>
          </a:p>
          <a:p>
            <a:pPr marL="1257300" lvl="1" indent="-571500">
              <a:buFont typeface="Symbol" panose="05050102010706020507" pitchFamily="18" charset="2"/>
              <a:buChar char="Þ"/>
            </a:pPr>
            <a:r>
              <a:rPr lang="en-US" dirty="0"/>
              <a:t>No idea of the distributions of the classes</a:t>
            </a:r>
          </a:p>
          <a:p>
            <a:pPr marL="1257300" lvl="1" indent="-571500">
              <a:buFont typeface="Symbol" panose="05050102010706020507" pitchFamily="18" charset="2"/>
              <a:buChar char="Þ"/>
            </a:pPr>
            <a:r>
              <a:rPr lang="en-US" dirty="0"/>
              <a:t>No idea of what it means to be of that class</a:t>
            </a:r>
          </a:p>
          <a:p>
            <a:pPr marL="1257300" lvl="1" indent="-571500">
              <a:buFont typeface="Symbol" panose="05050102010706020507" pitchFamily="18" charset="2"/>
              <a:buChar char="Þ"/>
            </a:pPr>
            <a:endParaRPr lang="en-US" dirty="0"/>
          </a:p>
          <a:p>
            <a:r>
              <a:rPr lang="en-US" dirty="0"/>
              <a:t>Learns P(</a:t>
            </a:r>
            <a:r>
              <a:rPr lang="en-US" dirty="0" err="1"/>
              <a:t>y|x</a:t>
            </a:r>
            <a:r>
              <a:rPr lang="en-US" dirty="0"/>
              <a:t>):</a:t>
            </a:r>
          </a:p>
          <a:p>
            <a:pPr marL="571500" indent="-571500">
              <a:buFont typeface="Arial" panose="020B0604020202020204" pitchFamily="34" charset="0"/>
              <a:buChar char="•"/>
            </a:pPr>
            <a:r>
              <a:rPr lang="en-US" dirty="0"/>
              <a:t>What is the chance that our sample is of class ‘y’</a:t>
            </a:r>
            <a:br>
              <a:rPr lang="en-US" dirty="0"/>
            </a:br>
            <a:r>
              <a:rPr lang="en-US" dirty="0"/>
              <a:t>given the features ‘x’</a:t>
            </a:r>
          </a:p>
          <a:p>
            <a:pPr marL="571500" indent="-571500">
              <a:buFont typeface="Arial" panose="020B0604020202020204" pitchFamily="34" charset="0"/>
              <a:buChar char="•"/>
            </a:pPr>
            <a:r>
              <a:rPr lang="en-US" dirty="0"/>
              <a:t>Also called the “</a:t>
            </a:r>
            <a:r>
              <a:rPr lang="en-US" b="1" dirty="0"/>
              <a:t>posterior</a:t>
            </a:r>
            <a:r>
              <a:rPr lang="en-US" dirty="0"/>
              <a:t>”</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pic>
        <p:nvPicPr>
          <p:cNvPr id="8" name="Picture 7" descr="Chart, bubble chart&#10;&#10;Description automatically generated">
            <a:extLst>
              <a:ext uri="{FF2B5EF4-FFF2-40B4-BE49-F238E27FC236}">
                <a16:creationId xmlns:a16="http://schemas.microsoft.com/office/drawing/2014/main" id="{923576DA-FB31-40A5-BE97-229E9AC8A30D}"/>
              </a:ext>
            </a:extLst>
          </p:cNvPr>
          <p:cNvPicPr>
            <a:picLocks noChangeAspect="1"/>
          </p:cNvPicPr>
          <p:nvPr/>
        </p:nvPicPr>
        <p:blipFill rotWithShape="1">
          <a:blip r:embed="rId2">
            <a:extLst>
              <a:ext uri="{28A0092B-C50C-407E-A947-70E740481C1C}">
                <a14:useLocalDpi xmlns:a14="http://schemas.microsoft.com/office/drawing/2010/main" val="0"/>
              </a:ext>
            </a:extLst>
          </a:blip>
          <a:srcRect r="59883"/>
          <a:stretch/>
        </p:blipFill>
        <p:spPr>
          <a:xfrm>
            <a:off x="11208211" y="1818823"/>
            <a:ext cx="6414698" cy="6103800"/>
          </a:xfrm>
          <a:prstGeom prst="rect">
            <a:avLst/>
          </a:prstGeom>
        </p:spPr>
      </p:pic>
    </p:spTree>
    <p:extLst>
      <p:ext uri="{BB962C8B-B14F-4D97-AF65-F5344CB8AC3E}">
        <p14:creationId xmlns:p14="http://schemas.microsoft.com/office/powerpoint/2010/main" val="101326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Generative models</a:t>
            </a:r>
          </a:p>
          <a:p>
            <a:pPr marL="1257300" lvl="1" indent="-571500">
              <a:buFont typeface="Arial" panose="020B0604020202020204" pitchFamily="34" charset="0"/>
              <a:buChar char="•"/>
            </a:pPr>
            <a:r>
              <a:rPr lang="en-US" dirty="0"/>
              <a:t>Learns the distributions of the classes</a:t>
            </a:r>
          </a:p>
          <a:p>
            <a:pPr lvl="1"/>
            <a:r>
              <a:rPr lang="en-US" dirty="0"/>
              <a:t>=&gt; Learns what it means to be of a specific class</a:t>
            </a:r>
          </a:p>
          <a:p>
            <a:pPr marL="1257300" lvl="1" indent="-571500">
              <a:buFont typeface="Symbol" panose="05050102010706020507" pitchFamily="18" charset="2"/>
              <a:buChar char="Þ"/>
            </a:pPr>
            <a:endParaRPr lang="en-US" dirty="0"/>
          </a:p>
          <a:p>
            <a:r>
              <a:rPr lang="en-US" dirty="0"/>
              <a:t>Learns P(</a:t>
            </a:r>
            <a:r>
              <a:rPr lang="en-US" dirty="0" err="1"/>
              <a:t>x|y</a:t>
            </a:r>
            <a:r>
              <a:rPr lang="en-US" dirty="0"/>
              <a:t>) and P(y) </a:t>
            </a:r>
            <a:r>
              <a:rPr lang="en-US" sz="2400" dirty="0"/>
              <a:t>(and uses it to determine P(</a:t>
            </a:r>
            <a:r>
              <a:rPr lang="en-US" sz="2400" dirty="0" err="1"/>
              <a:t>y|x</a:t>
            </a:r>
            <a:r>
              <a:rPr lang="en-US" sz="2400" dirty="0"/>
              <a:t>)):</a:t>
            </a:r>
            <a:endParaRPr lang="en-US" dirty="0"/>
          </a:p>
          <a:p>
            <a:pPr marL="571500" indent="-571500">
              <a:buFont typeface="Arial" panose="020B0604020202020204" pitchFamily="34" charset="0"/>
              <a:buChar char="•"/>
            </a:pPr>
            <a:r>
              <a:rPr lang="en-US" dirty="0"/>
              <a:t>P(</a:t>
            </a:r>
            <a:r>
              <a:rPr lang="en-US" dirty="0" err="1"/>
              <a:t>x|y</a:t>
            </a:r>
            <a:r>
              <a:rPr lang="en-US" dirty="0"/>
              <a:t>)</a:t>
            </a:r>
          </a:p>
          <a:p>
            <a:pPr marL="1257300" lvl="1" indent="-571500">
              <a:buFont typeface="Arial" panose="020B0604020202020204" pitchFamily="34" charset="0"/>
              <a:buChar char="•"/>
            </a:pPr>
            <a:r>
              <a:rPr lang="en-US" dirty="0"/>
              <a:t>What is the chance that we have features ‘x’ if </a:t>
            </a:r>
            <a:br>
              <a:rPr lang="en-US" dirty="0"/>
            </a:br>
            <a:r>
              <a:rPr lang="en-US" dirty="0"/>
              <a:t>this would be class ‘y’</a:t>
            </a:r>
          </a:p>
          <a:p>
            <a:pPr marL="1257300" lvl="1" indent="-571500">
              <a:buFont typeface="Arial" panose="020B0604020202020204" pitchFamily="34" charset="0"/>
              <a:buChar char="•"/>
            </a:pPr>
            <a:r>
              <a:rPr lang="en-US" dirty="0"/>
              <a:t>Also called the “</a:t>
            </a:r>
            <a:r>
              <a:rPr lang="en-US" b="1" dirty="0"/>
              <a:t>likelihood</a:t>
            </a:r>
            <a:r>
              <a:rPr lang="en-US" dirty="0"/>
              <a:t>”</a:t>
            </a:r>
          </a:p>
          <a:p>
            <a:pPr marL="571500" indent="-571500">
              <a:buFont typeface="Arial" panose="020B0604020202020204" pitchFamily="34" charset="0"/>
              <a:buChar char="•"/>
            </a:pPr>
            <a:r>
              <a:rPr lang="en-US" dirty="0"/>
              <a:t>P(y)</a:t>
            </a:r>
          </a:p>
          <a:p>
            <a:pPr marL="1257300" lvl="1" indent="-571500">
              <a:buFont typeface="Arial" panose="020B0604020202020204" pitchFamily="34" charset="0"/>
              <a:buChar char="•"/>
            </a:pPr>
            <a:r>
              <a:rPr lang="en-US" dirty="0"/>
              <a:t>What is the chance of being of class ‘y’</a:t>
            </a:r>
          </a:p>
          <a:p>
            <a:pPr marL="1257300" lvl="1" indent="-571500">
              <a:buFont typeface="Arial" panose="020B0604020202020204" pitchFamily="34" charset="0"/>
              <a:buChar char="•"/>
            </a:pPr>
            <a:r>
              <a:rPr lang="en-US" dirty="0"/>
              <a:t>Also called the “</a:t>
            </a:r>
            <a:r>
              <a:rPr lang="en-US" b="1" dirty="0"/>
              <a:t>prior</a:t>
            </a:r>
            <a:r>
              <a:rPr lang="en-US" dirty="0"/>
              <a:t>”</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pic>
        <p:nvPicPr>
          <p:cNvPr id="6" name="Picture 5" descr="Chart, bubble chart&#10;&#10;Description automatically generated">
            <a:extLst>
              <a:ext uri="{FF2B5EF4-FFF2-40B4-BE49-F238E27FC236}">
                <a16:creationId xmlns:a16="http://schemas.microsoft.com/office/drawing/2014/main" id="{DC7EDBD7-97FD-4E96-A866-7D5C60960172}"/>
              </a:ext>
            </a:extLst>
          </p:cNvPr>
          <p:cNvPicPr>
            <a:picLocks noChangeAspect="1"/>
          </p:cNvPicPr>
          <p:nvPr/>
        </p:nvPicPr>
        <p:blipFill rotWithShape="1">
          <a:blip r:embed="rId2">
            <a:extLst>
              <a:ext uri="{28A0092B-C50C-407E-A947-70E740481C1C}">
                <a14:useLocalDpi xmlns:a14="http://schemas.microsoft.com/office/drawing/2010/main" val="0"/>
              </a:ext>
            </a:extLst>
          </a:blip>
          <a:srcRect l="42196"/>
          <a:stretch/>
        </p:blipFill>
        <p:spPr>
          <a:xfrm>
            <a:off x="11488190" y="2707855"/>
            <a:ext cx="6550356" cy="4325735"/>
          </a:xfrm>
          <a:prstGeom prst="rect">
            <a:avLst/>
          </a:prstGeom>
        </p:spPr>
      </p:pic>
    </p:spTree>
    <p:extLst>
      <p:ext uri="{BB962C8B-B14F-4D97-AF65-F5344CB8AC3E}">
        <p14:creationId xmlns:p14="http://schemas.microsoft.com/office/powerpoint/2010/main" val="259145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We can also define P(x)</a:t>
            </a:r>
          </a:p>
          <a:p>
            <a:pPr marL="571500" indent="-571500">
              <a:buFont typeface="Arial" panose="020B0604020202020204" pitchFamily="34" charset="0"/>
              <a:buChar char="•"/>
            </a:pPr>
            <a:r>
              <a:rPr lang="en-US" dirty="0"/>
              <a:t>What is the chance that we would have feature ‘x’</a:t>
            </a:r>
          </a:p>
          <a:p>
            <a:pPr marL="571500" indent="-571500">
              <a:buFont typeface="Arial" panose="020B0604020202020204" pitchFamily="34" charset="0"/>
              <a:buChar char="•"/>
            </a:pPr>
            <a:r>
              <a:rPr lang="en-US" dirty="0"/>
              <a:t>Also called the “</a:t>
            </a:r>
            <a:r>
              <a:rPr lang="en-US" b="1" dirty="0"/>
              <a:t>marginal</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spTree>
    <p:extLst>
      <p:ext uri="{BB962C8B-B14F-4D97-AF65-F5344CB8AC3E}">
        <p14:creationId xmlns:p14="http://schemas.microsoft.com/office/powerpoint/2010/main" val="91111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dirty="0"/>
                  <a:t>P(</a:t>
                </a:r>
                <a:r>
                  <a:rPr lang="en-US" dirty="0" err="1"/>
                  <a:t>y|x</a:t>
                </a:r>
                <a:r>
                  <a:rPr lang="en-US" dirty="0"/>
                  <a:t>) (posterior) can be defined as</a:t>
                </a:r>
              </a:p>
              <a:p>
                <a:endParaRPr lang="en-US" dirty="0"/>
              </a:p>
              <a:p>
                <a:endParaRPr lang="en-US" dirty="0"/>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𝑃</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𝑦</m:t>
                          </m:r>
                        </m:e>
                        <m:e>
                          <m:r>
                            <a:rPr lang="en-US" sz="4800" b="0" i="1" smtClean="0">
                              <a:latin typeface="Cambria Math" panose="02040503050406030204" pitchFamily="18" charset="0"/>
                            </a:rPr>
                            <m:t>𝑥</m:t>
                          </m:r>
                        </m:e>
                      </m:d>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a:latin typeface="Cambria Math" panose="02040503050406030204" pitchFamily="18" charset="0"/>
                            </a:rPr>
                            <m:t>𝑃</m:t>
                          </m:r>
                          <m:d>
                            <m:dPr>
                              <m:ctrlPr>
                                <a:rPr lang="en-US" sz="4800" i="1">
                                  <a:latin typeface="Cambria Math" panose="02040503050406030204" pitchFamily="18" charset="0"/>
                                </a:rPr>
                              </m:ctrlPr>
                            </m:dPr>
                            <m:e>
                              <m:r>
                                <a:rPr lang="en-US" sz="4800" i="1">
                                  <a:latin typeface="Cambria Math" panose="02040503050406030204" pitchFamily="18" charset="0"/>
                                </a:rPr>
                                <m:t>𝑦</m:t>
                              </m:r>
                            </m:e>
                          </m:d>
                          <m:r>
                            <a:rPr lang="en-US" sz="4800" i="1">
                              <a:latin typeface="Cambria Math" panose="02040503050406030204" pitchFamily="18" charset="0"/>
                            </a:rPr>
                            <m:t>∗</m:t>
                          </m:r>
                          <m:r>
                            <a:rPr lang="en-US" sz="4800" b="0" i="1" smtClean="0">
                              <a:latin typeface="Cambria Math" panose="02040503050406030204" pitchFamily="18" charset="0"/>
                            </a:rPr>
                            <m:t>𝑃</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𝑥</m:t>
                              </m:r>
                            </m:e>
                            <m:e>
                              <m:r>
                                <a:rPr lang="en-US" sz="4800" b="0" i="1" smtClean="0">
                                  <a:latin typeface="Cambria Math" panose="02040503050406030204" pitchFamily="18" charset="0"/>
                                </a:rPr>
                                <m:t>𝑦</m:t>
                              </m:r>
                            </m:e>
                          </m:d>
                        </m:num>
                        <m:den>
                          <m:r>
                            <a:rPr lang="en-US" sz="4800" b="0" i="1" smtClean="0">
                              <a:latin typeface="Cambria Math" panose="02040503050406030204" pitchFamily="18" charset="0"/>
                            </a:rPr>
                            <m:t>𝑃</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𝑥</m:t>
                              </m:r>
                            </m:e>
                          </m:d>
                        </m:den>
                      </m:f>
                    </m:oMath>
                  </m:oMathPara>
                </a14:m>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sp>
        <p:nvSpPr>
          <p:cNvPr id="5" name="Rectangle 4">
            <a:extLst>
              <a:ext uri="{FF2B5EF4-FFF2-40B4-BE49-F238E27FC236}">
                <a16:creationId xmlns:a16="http://schemas.microsoft.com/office/drawing/2014/main" id="{338C6BA9-CE6B-4E63-8804-C704D044D763}"/>
              </a:ext>
            </a:extLst>
          </p:cNvPr>
          <p:cNvSpPr/>
          <p:nvPr/>
        </p:nvSpPr>
        <p:spPr>
          <a:xfrm>
            <a:off x="6234545" y="3940233"/>
            <a:ext cx="1845426" cy="103077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2125C9-5116-4A88-AF1F-5D30E2718A03}"/>
              </a:ext>
            </a:extLst>
          </p:cNvPr>
          <p:cNvSpPr/>
          <p:nvPr/>
        </p:nvSpPr>
        <p:spPr>
          <a:xfrm>
            <a:off x="8716115" y="3591096"/>
            <a:ext cx="1379915" cy="764771"/>
          </a:xfrm>
          <a:prstGeom prst="rect">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5FFECA-EF4E-4E78-BEA9-86E0873FA749}"/>
              </a:ext>
            </a:extLst>
          </p:cNvPr>
          <p:cNvSpPr/>
          <p:nvPr/>
        </p:nvSpPr>
        <p:spPr>
          <a:xfrm>
            <a:off x="10593187" y="3591098"/>
            <a:ext cx="1845426" cy="76477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2C451B-64C2-486A-85AC-A18274914025}"/>
              </a:ext>
            </a:extLst>
          </p:cNvPr>
          <p:cNvSpPr/>
          <p:nvPr/>
        </p:nvSpPr>
        <p:spPr>
          <a:xfrm>
            <a:off x="9670474" y="4473124"/>
            <a:ext cx="1845426" cy="764770"/>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B1A176-2A37-4C65-A014-4B400E911024}"/>
              </a:ext>
            </a:extLst>
          </p:cNvPr>
          <p:cNvSpPr txBox="1"/>
          <p:nvPr/>
        </p:nvSpPr>
        <p:spPr>
          <a:xfrm>
            <a:off x="10666736" y="3067877"/>
            <a:ext cx="1845426" cy="523220"/>
          </a:xfrm>
          <a:prstGeom prst="rect">
            <a:avLst/>
          </a:prstGeom>
          <a:noFill/>
        </p:spPr>
        <p:txBody>
          <a:bodyPr wrap="square" rtlCol="0">
            <a:spAutoFit/>
          </a:bodyPr>
          <a:lstStyle/>
          <a:p>
            <a:r>
              <a:rPr lang="en-US" sz="2800" dirty="0">
                <a:solidFill>
                  <a:srgbClr val="FFC000"/>
                </a:solidFill>
              </a:rPr>
              <a:t>Likelihood</a:t>
            </a:r>
          </a:p>
        </p:txBody>
      </p:sp>
      <p:sp>
        <p:nvSpPr>
          <p:cNvPr id="11" name="TextBox 10">
            <a:extLst>
              <a:ext uri="{FF2B5EF4-FFF2-40B4-BE49-F238E27FC236}">
                <a16:creationId xmlns:a16="http://schemas.microsoft.com/office/drawing/2014/main" id="{09F181D4-923B-4ADF-A45B-DACCCBC42E6B}"/>
              </a:ext>
            </a:extLst>
          </p:cNvPr>
          <p:cNvSpPr txBox="1"/>
          <p:nvPr/>
        </p:nvSpPr>
        <p:spPr>
          <a:xfrm>
            <a:off x="9893261" y="5233640"/>
            <a:ext cx="1845426" cy="523220"/>
          </a:xfrm>
          <a:prstGeom prst="rect">
            <a:avLst/>
          </a:prstGeom>
          <a:noFill/>
        </p:spPr>
        <p:txBody>
          <a:bodyPr wrap="square" rtlCol="0">
            <a:spAutoFit/>
          </a:bodyPr>
          <a:lstStyle/>
          <a:p>
            <a:r>
              <a:rPr lang="en-US" sz="2800" dirty="0">
                <a:solidFill>
                  <a:schemeClr val="accent1">
                    <a:lumMod val="60000"/>
                    <a:lumOff val="40000"/>
                  </a:schemeClr>
                </a:solidFill>
              </a:rPr>
              <a:t>Marginal</a:t>
            </a:r>
          </a:p>
        </p:txBody>
      </p:sp>
      <p:sp>
        <p:nvSpPr>
          <p:cNvPr id="12" name="TextBox 11">
            <a:extLst>
              <a:ext uri="{FF2B5EF4-FFF2-40B4-BE49-F238E27FC236}">
                <a16:creationId xmlns:a16="http://schemas.microsoft.com/office/drawing/2014/main" id="{8649F6A4-482E-4D9A-8838-833AADA77B0F}"/>
              </a:ext>
            </a:extLst>
          </p:cNvPr>
          <p:cNvSpPr txBox="1"/>
          <p:nvPr/>
        </p:nvSpPr>
        <p:spPr>
          <a:xfrm>
            <a:off x="6342604" y="5054380"/>
            <a:ext cx="1845426" cy="523220"/>
          </a:xfrm>
          <a:prstGeom prst="rect">
            <a:avLst/>
          </a:prstGeom>
          <a:noFill/>
        </p:spPr>
        <p:txBody>
          <a:bodyPr wrap="square" rtlCol="0">
            <a:spAutoFit/>
          </a:bodyPr>
          <a:lstStyle/>
          <a:p>
            <a:r>
              <a:rPr lang="en-US" sz="2800" dirty="0">
                <a:solidFill>
                  <a:srgbClr val="00B050"/>
                </a:solidFill>
              </a:rPr>
              <a:t>Posterior</a:t>
            </a:r>
          </a:p>
        </p:txBody>
      </p:sp>
      <p:sp>
        <p:nvSpPr>
          <p:cNvPr id="13" name="TextBox 12">
            <a:extLst>
              <a:ext uri="{FF2B5EF4-FFF2-40B4-BE49-F238E27FC236}">
                <a16:creationId xmlns:a16="http://schemas.microsoft.com/office/drawing/2014/main" id="{6CF00178-69D9-4BC0-A2D2-E2A905F90537}"/>
              </a:ext>
            </a:extLst>
          </p:cNvPr>
          <p:cNvSpPr txBox="1"/>
          <p:nvPr/>
        </p:nvSpPr>
        <p:spPr>
          <a:xfrm>
            <a:off x="8894858" y="3069578"/>
            <a:ext cx="1845426" cy="523220"/>
          </a:xfrm>
          <a:prstGeom prst="rect">
            <a:avLst/>
          </a:prstGeom>
          <a:noFill/>
        </p:spPr>
        <p:txBody>
          <a:bodyPr wrap="square" rtlCol="0">
            <a:spAutoFit/>
          </a:bodyPr>
          <a:lstStyle/>
          <a:p>
            <a:r>
              <a:rPr lang="en-US" sz="2800" dirty="0">
                <a:solidFill>
                  <a:srgbClr val="0070C0"/>
                </a:solidFill>
              </a:rPr>
              <a:t>Prior</a:t>
            </a:r>
          </a:p>
        </p:txBody>
      </p:sp>
    </p:spTree>
    <p:extLst>
      <p:ext uri="{BB962C8B-B14F-4D97-AF65-F5344CB8AC3E}">
        <p14:creationId xmlns:p14="http://schemas.microsoft.com/office/powerpoint/2010/main" val="40805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8" fill="hold" grpId="0" nodeType="withEffect">
                                  <p:stCondLst>
                                    <p:cond delay="3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30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6"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Overview</a:t>
            </a:r>
          </a:p>
          <a:p>
            <a:endParaRPr lang="en-US" dirty="0"/>
          </a:p>
          <a:p>
            <a:endParaRPr lang="en-US" dirty="0"/>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pic>
        <p:nvPicPr>
          <p:cNvPr id="4098" name="Picture 2" descr="Bayesian Statistics and Naive Bayes Classifier Refresher | by Mark Rethana  | Medium">
            <a:extLst>
              <a:ext uri="{FF2B5EF4-FFF2-40B4-BE49-F238E27FC236}">
                <a16:creationId xmlns:a16="http://schemas.microsoft.com/office/drawing/2014/main" id="{04839D29-FD82-4B5E-8E79-3057CCCCB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99" y="2707822"/>
            <a:ext cx="12888602" cy="61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536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Examples of discriminative and generative classifiers</a:t>
            </a:r>
          </a:p>
          <a:p>
            <a:r>
              <a:rPr lang="en-US" dirty="0"/>
              <a:t>discriminative models: </a:t>
            </a:r>
          </a:p>
          <a:p>
            <a:pPr marL="571500" indent="-571500">
              <a:buFont typeface="Arial" panose="020B0604020202020204" pitchFamily="34" charset="0"/>
              <a:buChar char="•"/>
            </a:pPr>
            <a:r>
              <a:rPr lang="en-US" dirty="0"/>
              <a:t>Logistic regression</a:t>
            </a:r>
          </a:p>
          <a:p>
            <a:pPr marL="571500" indent="-571500">
              <a:buFont typeface="Arial" panose="020B0604020202020204" pitchFamily="34" charset="0"/>
              <a:buChar char="•"/>
            </a:pPr>
            <a:r>
              <a:rPr lang="en-US" dirty="0"/>
              <a:t>SVM</a:t>
            </a:r>
          </a:p>
          <a:p>
            <a:pPr marL="571500" indent="-571500">
              <a:buFont typeface="Arial" panose="020B0604020202020204" pitchFamily="34" charset="0"/>
              <a:buChar char="•"/>
            </a:pPr>
            <a:r>
              <a:rPr lang="en-US" dirty="0"/>
              <a:t>Decision trees</a:t>
            </a:r>
          </a:p>
          <a:p>
            <a:pPr marL="571500" indent="-571500">
              <a:buFont typeface="Arial" panose="020B0604020202020204" pitchFamily="34" charset="0"/>
              <a:buChar char="•"/>
            </a:pPr>
            <a:r>
              <a:rPr lang="en-US" dirty="0"/>
              <a:t>(basic) Neural Networks </a:t>
            </a:r>
          </a:p>
          <a:p>
            <a:pPr marL="571500" indent="-571500">
              <a:buFont typeface="Arial" panose="020B0604020202020204" pitchFamily="34" charset="0"/>
              <a:buChar char="•"/>
            </a:pPr>
            <a:endParaRPr lang="en-US" dirty="0"/>
          </a:p>
          <a:p>
            <a:r>
              <a:rPr lang="en-US" dirty="0"/>
              <a:t>Generative models:</a:t>
            </a:r>
          </a:p>
          <a:p>
            <a:pPr marL="571500" indent="-571500">
              <a:buFont typeface="Arial" panose="020B0604020202020204" pitchFamily="34" charset="0"/>
              <a:buChar char="•"/>
            </a:pPr>
            <a:r>
              <a:rPr lang="da-DK" dirty="0"/>
              <a:t>Naive Bayes</a:t>
            </a:r>
          </a:p>
          <a:p>
            <a:pPr marL="571500" indent="-571500">
              <a:buFont typeface="Arial" panose="020B0604020202020204" pitchFamily="34" charset="0"/>
              <a:buChar char="•"/>
            </a:pPr>
            <a:r>
              <a:rPr lang="da-DK" dirty="0"/>
              <a:t>Hidden markov model (comparative genomics)</a:t>
            </a:r>
          </a:p>
          <a:p>
            <a:pPr marL="571500" indent="-571500">
              <a:buFont typeface="Arial" panose="020B0604020202020204" pitchFamily="34" charset="0"/>
              <a:buChar char="•"/>
            </a:pPr>
            <a:r>
              <a:rPr lang="da-DK" dirty="0"/>
              <a:t>Variational autoencoders (= special neural network)</a:t>
            </a:r>
            <a:endParaRPr lang="en-US" dirty="0"/>
          </a:p>
          <a:p>
            <a:endParaRPr lang="en-US" dirty="0"/>
          </a:p>
          <a:p>
            <a:endParaRPr lang="en-US" dirty="0"/>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Discriminative vs generative classifiers</a:t>
            </a:r>
          </a:p>
        </p:txBody>
      </p:sp>
    </p:spTree>
    <p:extLst>
      <p:ext uri="{BB962C8B-B14F-4D97-AF65-F5344CB8AC3E}">
        <p14:creationId xmlns:p14="http://schemas.microsoft.com/office/powerpoint/2010/main" val="2193386523"/>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8269</TotalTime>
  <Words>1834</Words>
  <Application>Microsoft Office PowerPoint</Application>
  <PresentationFormat>Custom</PresentationFormat>
  <Paragraphs>613</Paragraphs>
  <Slides>30</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Arial Rounded MT Bold</vt:lpstr>
      <vt:lpstr>Calibri</vt:lpstr>
      <vt:lpstr>Calibri Light</vt:lpstr>
      <vt:lpstr>Cambria Math</vt:lpstr>
      <vt:lpstr>Consolas</vt:lpstr>
      <vt:lpstr>Courier New</vt:lpstr>
      <vt:lpstr>Helvetica Neue</vt:lpstr>
      <vt:lpstr>Symbol</vt:lpstr>
      <vt:lpstr>Howest NL</vt:lpstr>
      <vt:lpstr>Howest EN</vt:lpstr>
      <vt:lpstr>Howest NL met tweede logo</vt:lpstr>
      <vt:lpstr>BIT07 – Machine Learning</vt:lpstr>
      <vt:lpstr>PowerPoint Presentation</vt:lpstr>
      <vt:lpstr>Discriminative vs generative classifiers</vt:lpstr>
      <vt:lpstr>Discriminative vs generative classifiers</vt:lpstr>
      <vt:lpstr>Discriminative vs generative classifiers</vt:lpstr>
      <vt:lpstr>Discriminative vs generative classifiers</vt:lpstr>
      <vt:lpstr>Discriminative vs generative classifiers</vt:lpstr>
      <vt:lpstr>Discriminative vs generative classifiers</vt:lpstr>
      <vt:lpstr>Discriminative vs generative classifiers</vt:lpstr>
      <vt:lpstr>Example of likelihood calculation</vt:lpstr>
      <vt:lpstr>Example of likelihood calculation</vt:lpstr>
      <vt:lpstr>Example of likelihood calculation</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vt:lpstr>
      <vt:lpstr>Naïve bayes - sklearn</vt:lpstr>
      <vt:lpstr>Naïve bayes - sklearn</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311</cp:revision>
  <dcterms:created xsi:type="dcterms:W3CDTF">2019-05-02T19:50:51Z</dcterms:created>
  <dcterms:modified xsi:type="dcterms:W3CDTF">2021-11-12T16:05:52Z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